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7" r:id="rId2"/>
    <p:sldId id="298" r:id="rId3"/>
    <p:sldId id="323" r:id="rId4"/>
    <p:sldId id="300" r:id="rId5"/>
    <p:sldId id="301" r:id="rId6"/>
    <p:sldId id="302" r:id="rId7"/>
    <p:sldId id="303" r:id="rId8"/>
    <p:sldId id="304" r:id="rId9"/>
    <p:sldId id="305" r:id="rId10"/>
    <p:sldId id="309" r:id="rId11"/>
    <p:sldId id="310" r:id="rId12"/>
    <p:sldId id="307" r:id="rId13"/>
    <p:sldId id="311" r:id="rId14"/>
    <p:sldId id="312" r:id="rId15"/>
    <p:sldId id="324" r:id="rId16"/>
    <p:sldId id="315" r:id="rId17"/>
    <p:sldId id="321" r:id="rId18"/>
    <p:sldId id="3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C59A03-ABE2-41AD-BE18-8F433DD22DAB}" v="17" dt="2020-10-06T17:43:34.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84E1E-E540-AC43-BC13-F90D55305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041BA6-039E-8F4D-B7F7-3C8E20B40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038C9C-4B69-864E-9EEE-DFA43CC144D2}" type="datetimeFigureOut">
              <a:rPr lang="en-US" smtClean="0"/>
              <a:t>2/8/2021</a:t>
            </a:fld>
            <a:endParaRPr lang="en-US"/>
          </a:p>
        </p:txBody>
      </p:sp>
      <p:sp>
        <p:nvSpPr>
          <p:cNvPr id="4" name="Footer Placeholder 3">
            <a:extLst>
              <a:ext uri="{FF2B5EF4-FFF2-40B4-BE49-F238E27FC236}">
                <a16:creationId xmlns:a16="http://schemas.microsoft.com/office/drawing/2014/main" id="{DD469921-4617-FB4C-9847-172FF83023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50DCBB-D829-754E-9E76-36A9E36432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947A92-5E9C-F94E-8B11-4D34C67AD036}" type="slidenum">
              <a:rPr lang="en-US" smtClean="0"/>
              <a:t>‹#›</a:t>
            </a:fld>
            <a:endParaRPr lang="en-US"/>
          </a:p>
        </p:txBody>
      </p:sp>
    </p:spTree>
    <p:extLst>
      <p:ext uri="{BB962C8B-B14F-4D97-AF65-F5344CB8AC3E}">
        <p14:creationId xmlns:p14="http://schemas.microsoft.com/office/powerpoint/2010/main" val="1539221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9A61E-B1D6-C34D-A321-B3E90F6DE630}" type="datetimeFigureOut">
              <a:rPr lang="en-US" smtClean="0"/>
              <a:t>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3E603-0EE4-3042-9661-047EB577E4A2}" type="slidenum">
              <a:rPr lang="en-US" smtClean="0"/>
              <a:t>‹#›</a:t>
            </a:fld>
            <a:endParaRPr lang="en-US"/>
          </a:p>
        </p:txBody>
      </p:sp>
    </p:spTree>
    <p:extLst>
      <p:ext uri="{BB962C8B-B14F-4D97-AF65-F5344CB8AC3E}">
        <p14:creationId xmlns:p14="http://schemas.microsoft.com/office/powerpoint/2010/main" val="3103949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a:t>Welcome to the Career Center’s presentation on creating your resume! Today, we will discuss resources and tips on how to maximize in the development of your career journey.</a:t>
            </a:r>
            <a:r>
              <a:rPr lang="en-US">
                <a:cs typeface="Calibri"/>
              </a:rPr>
              <a:t> </a:t>
            </a:r>
            <a:r>
              <a:rPr lang="en-US"/>
              <a:t>To get us started let’s begin with a brief intro into what the Career Center is…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5FA3E603-0EE4-3042-9661-047EB577E4A2}" type="slidenum">
              <a:rPr lang="en-US" smtClean="0"/>
              <a:t>1</a:t>
            </a:fld>
            <a:endParaRPr lang="en-US"/>
          </a:p>
        </p:txBody>
      </p:sp>
    </p:spTree>
    <p:extLst>
      <p:ext uri="{BB962C8B-B14F-4D97-AF65-F5344CB8AC3E}">
        <p14:creationId xmlns:p14="http://schemas.microsoft.com/office/powerpoint/2010/main" val="1991101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Alright,</a:t>
            </a:r>
            <a:r>
              <a:rPr lang="en-US" baseline="0"/>
              <a:t> now we’re moving into the most content-heavy portion of the resume. This section is where you can really drive home the connection between your background and the position you’re applying for. To start, ask yourself: “What experiences in my past support my career goals?” As you reflect, begin jotting down notes about those experiences. Think about where you have demonstrated your technical proficiencies and where you have demonstrated that team spirit they talk about in the position description. Once you’ve done your brainstorming, start categorizing those experiences. What is directly relevant experience? Which experiences might be more important than others? </a:t>
            </a:r>
            <a:endParaRPr lang="en-US"/>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10</a:t>
            </a:fld>
            <a:endParaRPr lang="en-US"/>
          </a:p>
        </p:txBody>
      </p:sp>
    </p:spTree>
    <p:extLst>
      <p:ext uri="{BB962C8B-B14F-4D97-AF65-F5344CB8AC3E}">
        <p14:creationId xmlns:p14="http://schemas.microsoft.com/office/powerpoint/2010/main" val="1067127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Once you have your categories created, it’s time to start putting that information on paper. So, every experience on your resume should contain the following components:</a:t>
            </a:r>
          </a:p>
          <a:p>
            <a:pPr marL="171450" indent="-171450">
              <a:buFontTx/>
              <a:buChar char="-"/>
            </a:pPr>
            <a:r>
              <a:rPr lang="en-US" baseline="0"/>
              <a:t>The name of the company or organization,</a:t>
            </a:r>
          </a:p>
          <a:p>
            <a:pPr marL="171450" indent="-171450">
              <a:buFontTx/>
              <a:buChar char="-"/>
            </a:pPr>
            <a:r>
              <a:rPr lang="en-US" baseline="0"/>
              <a:t>The city and state in which you worked. You can include the country if outside the United States as well. </a:t>
            </a:r>
          </a:p>
          <a:p>
            <a:pPr marL="171450" indent="-171450">
              <a:buFontTx/>
              <a:buChar char="-"/>
            </a:pPr>
            <a:r>
              <a:rPr lang="en-US" baseline="0"/>
              <a:t>Your position title,</a:t>
            </a:r>
          </a:p>
          <a:p>
            <a:pPr marL="171450" indent="-171450">
              <a:buFontTx/>
              <a:buChar char="-"/>
            </a:pPr>
            <a:r>
              <a:rPr lang="en-US" baseline="0"/>
              <a:t>The dates of your employment. Here, it’s okay to give a start date and an end date. Make sure it’s in the month year to month year format.</a:t>
            </a:r>
          </a:p>
          <a:p>
            <a:pPr marL="171450" indent="-171450">
              <a:buFontTx/>
              <a:buChar char="-"/>
            </a:pPr>
            <a:r>
              <a:rPr lang="en-US" baseline="0"/>
              <a:t>Finally, you always want to include strong bullet points. Each should begin with an action verb and describe your contributions to the organization.</a:t>
            </a:r>
          </a:p>
          <a:p>
            <a:r>
              <a:rPr lang="en-US"/>
              <a:t>Having bullet points is </a:t>
            </a:r>
            <a:r>
              <a:rPr lang="en-US" baseline="0"/>
              <a:t>your opportunity to make a case for yourself and highlight your skill sets. In them, describe your </a:t>
            </a:r>
            <a:r>
              <a:rPr lang="en-US" i="1" baseline="0"/>
              <a:t>most</a:t>
            </a:r>
            <a:r>
              <a:rPr lang="en-US" i="0" baseline="0"/>
              <a:t> essential tasks and your </a:t>
            </a:r>
            <a:r>
              <a:rPr lang="en-US" i="1" baseline="0"/>
              <a:t>biggest</a:t>
            </a:r>
            <a:r>
              <a:rPr lang="en-US" i="0" baseline="0"/>
              <a:t> accomplishments. These should be concise, and you should try not to exceed 6 bullet points per experience. In this section, absolutely do focus on your technical skills. However, this is your opportunity to also showcase your soft skills. Be sure to provide enough detail that the employer understands the context of the work you’re doing. Where possible and reasonable, use numbers!</a:t>
            </a:r>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11</a:t>
            </a:fld>
            <a:endParaRPr lang="en-US"/>
          </a:p>
        </p:txBody>
      </p:sp>
    </p:spTree>
    <p:extLst>
      <p:ext uri="{BB962C8B-B14F-4D97-AF65-F5344CB8AC3E}">
        <p14:creationId xmlns:p14="http://schemas.microsoft.com/office/powerpoint/2010/main" val="2516751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a:t>
            </a:r>
            <a:r>
              <a:rPr lang="en-US" baseline="0"/>
              <a:t> skills section is your opportunity to highlight the technical proficiencies that you possess – in other words, your “hard skills.” In this section, avoid listing your soft skills – things like teamwork, communication, problem solving, etc. These skills are </a:t>
            </a:r>
            <a:r>
              <a:rPr lang="en-US" i="1" baseline="0"/>
              <a:t>incredibly</a:t>
            </a:r>
            <a:r>
              <a:rPr lang="en-US" i="0" baseline="0"/>
              <a:t> important in the job search, no matter what field you’re going into. However, they’re also incredibly subjective, and hard to qualify. So, instead of listing them in a skills section, </a:t>
            </a:r>
            <a:r>
              <a:rPr lang="en-US" i="1" baseline="0"/>
              <a:t>prove</a:t>
            </a:r>
            <a:r>
              <a:rPr lang="en-US" i="0" baseline="0"/>
              <a:t> to me that you have those skills through the descriptive bullet points that you share in your experience section. If your skills section starts to get a bit long, consider dividing your skills into subcategories. Programming languages, foreign languages you speak, lab equipment you operate, and design software are all examples of that.</a:t>
            </a:r>
            <a:endParaRPr lang="en-US"/>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12</a:t>
            </a:fld>
            <a:endParaRPr lang="en-US"/>
          </a:p>
        </p:txBody>
      </p:sp>
    </p:spTree>
    <p:extLst>
      <p:ext uri="{BB962C8B-B14F-4D97-AF65-F5344CB8AC3E}">
        <p14:creationId xmlns:p14="http://schemas.microsoft.com/office/powerpoint/2010/main" val="2361481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a:t>
            </a:r>
            <a:r>
              <a:rPr lang="en-US" baseline="0"/>
              <a:t> this point, y</a:t>
            </a:r>
            <a:r>
              <a:rPr lang="en-US"/>
              <a:t>ou might have a few other sections on your resume that we haven’t talked about. Or,</a:t>
            </a:r>
            <a:r>
              <a:rPr lang="en-US" baseline="0"/>
              <a:t> you might have a few other experiences you’re proud of that you don’t know how to include. Here are a few other considerations you might want to be thinking about. An activities section can be a great way to demonstrate your involvement in the community or include professional associations to demonstrate your involvement in the field. You can format these in a few ways: some people include these as a list (particularly if they’re not very actively involved) and others format their activities as they would a work or research experience. Whichever format you choose, just make sure you maintain consistency throughout the section. Avoid including very personal activities or interests like knitting or rock climbing – those won’t carry much weight unless you’re applying for a very specific industry. A </a:t>
            </a:r>
            <a:r>
              <a:rPr lang="en-US" i="1" baseline="0"/>
              <a:t>Course Projects </a:t>
            </a:r>
            <a:r>
              <a:rPr lang="en-US" baseline="0"/>
              <a:t>section can be </a:t>
            </a:r>
            <a:r>
              <a:rPr lang="en-US" i="1" baseline="0"/>
              <a:t>great</a:t>
            </a:r>
            <a:r>
              <a:rPr lang="en-US" i="0" baseline="0"/>
              <a:t> to include if you’re sitting here thinking “wait a minute…I don’t have relevant experience in the field yet…” This is your opportunity to demonstrate that you know how to put theory to practice. Pick 1 or 2 of the projects that are most relevant to the positions you’re applying for and format them as you would a work or research experience. </a:t>
            </a:r>
            <a:endParaRPr lang="en-US"/>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13</a:t>
            </a:fld>
            <a:endParaRPr lang="en-US"/>
          </a:p>
        </p:txBody>
      </p:sp>
    </p:spTree>
    <p:extLst>
      <p:ext uri="{BB962C8B-B14F-4D97-AF65-F5344CB8AC3E}">
        <p14:creationId xmlns:p14="http://schemas.microsoft.com/office/powerpoint/2010/main" val="90512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 honors and awards section can also be good to include if you have more than 3</a:t>
            </a:r>
            <a:r>
              <a:rPr lang="en-US" baseline="0"/>
              <a:t> awards that you think will help you stand out from other candidates in a meaningful way. If you have less than 3, we recommend incorporating them into the education section. And finally, if you have a references section on your resume, please remove it. We recommend making a separate reference page and </a:t>
            </a:r>
            <a:r>
              <a:rPr lang="en-US" i="1" baseline="0"/>
              <a:t>only providing it if or when requested. </a:t>
            </a:r>
            <a:r>
              <a:rPr lang="en-US" i="0" baseline="0"/>
              <a:t>You can use the same header from your resume at the top of your reference page to show consistency and help the employer know that the documents go together. </a:t>
            </a:r>
            <a:endParaRPr lang="en-US" i="0"/>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14</a:t>
            </a:fld>
            <a:endParaRPr lang="en-US"/>
          </a:p>
        </p:txBody>
      </p:sp>
    </p:spTree>
    <p:extLst>
      <p:ext uri="{BB962C8B-B14F-4D97-AF65-F5344CB8AC3E}">
        <p14:creationId xmlns:p14="http://schemas.microsoft.com/office/powerpoint/2010/main" val="2407060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Need help selecting a major or determining how to get started on your career journey? We are here to help you Create Your Career from anywhere – In-person and virtually.</a:t>
            </a:r>
            <a:endParaRPr lang="en-US" dirty="0"/>
          </a:p>
        </p:txBody>
      </p:sp>
      <p:sp>
        <p:nvSpPr>
          <p:cNvPr id="4" name="Slide Number Placeholder 3"/>
          <p:cNvSpPr>
            <a:spLocks noGrp="1"/>
          </p:cNvSpPr>
          <p:nvPr>
            <p:ph type="sldNum" sz="quarter" idx="5"/>
          </p:nvPr>
        </p:nvSpPr>
        <p:spPr/>
        <p:txBody>
          <a:bodyPr/>
          <a:lstStyle/>
          <a:p>
            <a:pPr>
              <a:defRPr/>
            </a:pPr>
            <a:fld id="{2B0F88F0-72FC-4A9D-90CE-F772722BAB7F}" type="slidenum">
              <a:rPr lang="en-US" smtClean="0"/>
              <a:pPr>
                <a:defRPr/>
              </a:pPr>
              <a:t>15</a:t>
            </a:fld>
            <a:endParaRPr lang="en-US"/>
          </a:p>
        </p:txBody>
      </p:sp>
    </p:spTree>
    <p:extLst>
      <p:ext uri="{BB962C8B-B14F-4D97-AF65-F5344CB8AC3E}">
        <p14:creationId xmlns:p14="http://schemas.microsoft.com/office/powerpoint/2010/main" val="689938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We’ve got lots of available hours to meet with you whenever you need. Request to schedule a 20 minute in-person or virtual appointment at </a:t>
            </a:r>
            <a:r>
              <a:rPr lang="en-US" sz="1200" b="0" i="0" kern="1200" err="1">
                <a:solidFill>
                  <a:schemeClr val="tx1"/>
                </a:solidFill>
                <a:effectLst/>
                <a:latin typeface="+mn-lt"/>
                <a:ea typeface="+mn-ea"/>
                <a:cs typeface="+mn-cs"/>
              </a:rPr>
              <a:t>sc.joinhanshake.com</a:t>
            </a:r>
            <a:r>
              <a:rPr lang="en-US" sz="1200" b="0" i="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pPr>
              <a:defRPr/>
            </a:pPr>
            <a:fld id="{2B0F88F0-72FC-4A9D-90CE-F772722BAB7F}" type="slidenum">
              <a:rPr lang="en-US" smtClean="0"/>
              <a:pPr>
                <a:defRPr/>
              </a:pPr>
              <a:t>16</a:t>
            </a:fld>
            <a:endParaRPr lang="en-US"/>
          </a:p>
        </p:txBody>
      </p:sp>
    </p:spTree>
    <p:extLst>
      <p:ext uri="{BB962C8B-B14F-4D97-AF65-F5344CB8AC3E}">
        <p14:creationId xmlns:p14="http://schemas.microsoft.com/office/powerpoint/2010/main" val="2849613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panose="020F0502020204030204"/>
              </a:rPr>
              <a:t>Here are the full-time staff representatives that will be working with you to support your career journey! </a:t>
            </a:r>
            <a:r>
              <a:rPr lang="en-US" dirty="0"/>
              <a:t>Career Development Coaches can help you learn more about yourself, the professional world, and how you fit into it. Throughout the process of deciding your major or career, you are encouraged to talk with a Career Center staff member who can guide you and answer your questions.</a:t>
            </a:r>
            <a:r>
              <a:rPr lang="en-US" dirty="0">
                <a:cs typeface="Calibri" panose="020F0502020204030204"/>
              </a:rPr>
              <a:t> </a:t>
            </a:r>
            <a:r>
              <a:rPr lang="en-US" dirty="0"/>
              <a:t>Our staff members work directly with you to provide career advising, internship and job search guidance, and post graduation planning. In partnership with you, we can develop a career plan based on many factors, including your ambitions, values and interests. </a:t>
            </a:r>
            <a:endParaRPr lang="en-US" dirty="0">
              <a:cs typeface="Calibri" panose="020F050202020403020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FA3E603-0EE4-3042-9661-047EB577E4A2}" type="slidenum">
              <a:rPr lang="en-US" smtClean="0"/>
              <a:t>17</a:t>
            </a:fld>
            <a:endParaRPr lang="en-US"/>
          </a:p>
        </p:txBody>
      </p:sp>
    </p:spTree>
    <p:extLst>
      <p:ext uri="{BB962C8B-B14F-4D97-AF65-F5344CB8AC3E}">
        <p14:creationId xmlns:p14="http://schemas.microsoft.com/office/powerpoint/2010/main" val="1576340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our contact information and social media accounts. We know that was a lot of information and planning a career can be stressful, so we are here to have fun and encouraging conversations to help you get to where you want to be!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B0F88F0-72FC-4A9D-90CE-F772722BAB7F}" type="slidenum">
              <a:rPr lang="en-US" smtClean="0"/>
              <a:pPr>
                <a:defRPr/>
              </a:pPr>
              <a:t>18</a:t>
            </a:fld>
            <a:endParaRPr lang="en-US"/>
          </a:p>
        </p:txBody>
      </p:sp>
    </p:spTree>
    <p:extLst>
      <p:ext uri="{BB962C8B-B14F-4D97-AF65-F5344CB8AC3E}">
        <p14:creationId xmlns:p14="http://schemas.microsoft.com/office/powerpoint/2010/main" val="223488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30000"/>
              </a:spcBef>
              <a:spcAft>
                <a:spcPct val="0"/>
              </a:spcAft>
              <a:buFont typeface="Arial"/>
              <a:buNone/>
            </a:pPr>
            <a:r>
              <a:rPr lang="en-US"/>
              <a:t>This is part of our Mission Statement. Our priority is educating and empowering students to design their own plan for their lives, and to make informed decisions about their major, experiences, and future.</a:t>
            </a:r>
            <a:r>
              <a:rPr lang="en-US">
                <a:cs typeface="Calibri" panose="020F0502020204030204"/>
              </a:rPr>
              <a:t> </a:t>
            </a:r>
            <a:r>
              <a:rPr lang="en-US"/>
              <a:t>Notice the part that says, “LIFELONG career management skills…” The age most traditional college students expect to graduate with a bachelor's degree is around 21 or 22. According to research, the expected retirement age for this generation is 72. That’s a 50-year career lifespan! Therefore, it’s super important for you to be happy with your career choice!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FA3E603-0EE4-3042-9661-047EB577E4A2}" type="slidenum">
              <a:rPr lang="en-US" smtClean="0"/>
              <a:t>2</a:t>
            </a:fld>
            <a:endParaRPr lang="en-US"/>
          </a:p>
        </p:txBody>
      </p:sp>
    </p:spTree>
    <p:extLst>
      <p:ext uri="{BB962C8B-B14F-4D97-AF65-F5344CB8AC3E}">
        <p14:creationId xmlns:p14="http://schemas.microsoft.com/office/powerpoint/2010/main" val="43995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Gotham Book" pitchFamily="2" charset="0"/>
                <a:ea typeface="+mn-ea"/>
                <a:cs typeface="+mn-cs"/>
              </a:rPr>
              <a:t>The Career Center has an Employability Model and our acronym, CREATE, represents the skills, knowledge, understanding and personal attributes that make a person more likely to choose, secure and retain occupations that they can be successful and satisfied in.</a:t>
            </a:r>
          </a:p>
        </p:txBody>
      </p:sp>
      <p:sp>
        <p:nvSpPr>
          <p:cNvPr id="4" name="Slide Number Placeholder 3"/>
          <p:cNvSpPr>
            <a:spLocks noGrp="1"/>
          </p:cNvSpPr>
          <p:nvPr>
            <p:ph type="sldNum" sz="quarter" idx="5"/>
          </p:nvPr>
        </p:nvSpPr>
        <p:spPr/>
        <p:txBody>
          <a:bodyPr/>
          <a:lstStyle/>
          <a:p>
            <a:fld id="{5FA3E603-0EE4-3042-9661-047EB577E4A2}" type="slidenum">
              <a:rPr lang="en-US" smtClean="0"/>
              <a:t>3</a:t>
            </a:fld>
            <a:endParaRPr lang="en-US"/>
          </a:p>
        </p:txBody>
      </p:sp>
    </p:spTree>
    <p:extLst>
      <p:ext uri="{BB962C8B-B14F-4D97-AF65-F5344CB8AC3E}">
        <p14:creationId xmlns:p14="http://schemas.microsoft.com/office/powerpoint/2010/main" val="341893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a:t>
            </a:r>
            <a:r>
              <a:rPr lang="en-US" baseline="0"/>
              <a:t> and foremost, what </a:t>
            </a:r>
            <a:r>
              <a:rPr lang="en-US" i="1" baseline="0"/>
              <a:t>is</a:t>
            </a:r>
            <a:r>
              <a:rPr lang="en-US" i="0" baseline="0"/>
              <a:t> a resume? It’s hard to write an effective essay if you don’t know what you’re supposed to write about, right? The same holds true for resumes. A resume is, by definition, a concise summary of your education, experiences, and skills. Not much of a surprise, right? But that definition doesn’t really address the bigger question: why do we write a resume? What’s the point? The answer: to connect your skills, knowledge, and relevant experience to an employer’s needs. This is the crucial thing we want you to keep in mind as you edit your document. In essence, the resume is the bridge that connects you to the position – so, how well-constructed is your bridge?</a:t>
            </a:r>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4</a:t>
            </a:fld>
            <a:endParaRPr lang="en-US"/>
          </a:p>
        </p:txBody>
      </p:sp>
    </p:spTree>
    <p:extLst>
      <p:ext uri="{BB962C8B-B14F-4D97-AF65-F5344CB8AC3E}">
        <p14:creationId xmlns:p14="http://schemas.microsoft.com/office/powerpoint/2010/main" val="237976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Here’s another question for you: How </a:t>
            </a:r>
            <a:r>
              <a:rPr lang="en-US" baseline="0"/>
              <a:t>long do you think employers tend to spend on their initial review of a candidate’s resume?</a:t>
            </a:r>
            <a:r>
              <a:rPr lang="en-US" i="1" baseline="0"/>
              <a:t> (pause) </a:t>
            </a:r>
            <a:r>
              <a:rPr lang="en-US" i="0" baseline="0"/>
              <a:t>The answer is between 6 and 30 seconds! So what does that mean for you as the author of your resume? Essentially, you have a </a:t>
            </a:r>
            <a:r>
              <a:rPr lang="en-US" i="1" baseline="0"/>
              <a:t>lot</a:t>
            </a:r>
            <a:r>
              <a:rPr lang="en-US" i="0" baseline="0"/>
              <a:t> of information to convey about yourself very, very quickly. Therefore, you need to make sure your document is as clean and easy to read as possible.</a:t>
            </a:r>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5</a:t>
            </a:fld>
            <a:endParaRPr lang="en-US"/>
          </a:p>
        </p:txBody>
      </p:sp>
    </p:spTree>
    <p:extLst>
      <p:ext uri="{BB962C8B-B14F-4D97-AF65-F5344CB8AC3E}">
        <p14:creationId xmlns:p14="http://schemas.microsoft.com/office/powerpoint/2010/main" val="253790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We’ll start by cleaning up</a:t>
            </a:r>
            <a:r>
              <a:rPr lang="en-US" baseline="0"/>
              <a:t> the format and appearance. This, not the content, is what’s going to give the employer the </a:t>
            </a:r>
            <a:r>
              <a:rPr lang="en-US" i="0" baseline="0"/>
              <a:t>very </a:t>
            </a:r>
            <a:r>
              <a:rPr lang="en-US" i="1" baseline="0"/>
              <a:t>first </a:t>
            </a:r>
            <a:r>
              <a:rPr lang="en-US" i="0" baseline="0"/>
              <a:t>impression of your resume. For current undergraduate students, your resume generally shouldn’t exceed 1 page. This might require cutting some sections, condensing, and being as concise as possible. For graduate students, 2-3 pages is fine. For those with experience prior to pursuing their degree: the “rule of thumb” is that you can add 1 page for every 10 years of </a:t>
            </a:r>
            <a:r>
              <a:rPr lang="en-US" i="1" baseline="0"/>
              <a:t>relevant</a:t>
            </a:r>
            <a:r>
              <a:rPr lang="en-US" i="0" baseline="0"/>
              <a:t> experience you have. Regardless of the number of pages you’re working with, each page on your resume needs to be a </a:t>
            </a:r>
            <a:r>
              <a:rPr lang="en-US" i="1" baseline="0"/>
              <a:t>full</a:t>
            </a:r>
            <a:r>
              <a:rPr lang="en-US" i="0" baseline="0"/>
              <a:t> page, no half- or quarter-pages, please! Margins should be between half an inch and one inch. In Microsoft Word, you can click on the “Layout” tab and choose the “Narrow” margins option to save you some room. Keep the font style clean, professional, and between sizes 10 and 12. Whatever size you choose, </a:t>
            </a:r>
            <a:r>
              <a:rPr lang="en-US" i="1" baseline="0"/>
              <a:t>everything</a:t>
            </a:r>
            <a:r>
              <a:rPr lang="en-US" i="0" baseline="0"/>
              <a:t> on the resume should be that size. The only exception to this is your name, which can be between size 14 and 18. This creates visual consistency. Keep to single-spacing for your content, except for double-spaces between section headers. Rather than use color, instead rely on the </a:t>
            </a:r>
            <a:r>
              <a:rPr lang="en-US" i="1" baseline="0"/>
              <a:t>consistent</a:t>
            </a:r>
            <a:r>
              <a:rPr lang="en-US" i="0" baseline="0"/>
              <a:t> use of bolding, italics, underlining, and/or using all capital letters. Lastly, please </a:t>
            </a:r>
            <a:r>
              <a:rPr lang="en-US" i="1" baseline="0"/>
              <a:t>avoid templates</a:t>
            </a:r>
            <a:r>
              <a:rPr lang="en-US" i="0" baseline="0"/>
              <a:t>. We suggest building your document from scratch. It will look much cleaner, employers will be able to find the information they need faster, and it will be much easier for you to edit and update.</a:t>
            </a:r>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6</a:t>
            </a:fld>
            <a:endParaRPr lang="en-US"/>
          </a:p>
        </p:txBody>
      </p:sp>
    </p:spTree>
    <p:extLst>
      <p:ext uri="{BB962C8B-B14F-4D97-AF65-F5344CB8AC3E}">
        <p14:creationId xmlns:p14="http://schemas.microsoft.com/office/powerpoint/2010/main" val="273181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It’s important to note that as we go through each section on your resume, we advise you to list</a:t>
            </a:r>
            <a:r>
              <a:rPr lang="en-US" baseline="0"/>
              <a:t> your schooling, experiences, skills etc. in reverse chronological order. That means, your most recent experience should be first, and past experiences will come after that. </a:t>
            </a:r>
            <a:endParaRPr lang="en-US"/>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7</a:t>
            </a:fld>
            <a:endParaRPr lang="en-US"/>
          </a:p>
        </p:txBody>
      </p:sp>
    </p:spTree>
    <p:extLst>
      <p:ext uri="{BB962C8B-B14F-4D97-AF65-F5344CB8AC3E}">
        <p14:creationId xmlns:p14="http://schemas.microsoft.com/office/powerpoint/2010/main" val="1233393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start with the header section. Your resume needs to be capped with your full name, phone number, and a </a:t>
            </a:r>
            <a:r>
              <a:rPr lang="en-US" i="1"/>
              <a:t>professional</a:t>
            </a:r>
            <a:r>
              <a:rPr lang="en-US" i="0"/>
              <a:t> email address. You</a:t>
            </a:r>
            <a:r>
              <a:rPr lang="en-US" i="0" baseline="0"/>
              <a:t> can include your mailing address if you’d like, but it’s no longer mandatory. Often, people will simply include their city and state. You can also include a link to your LinkedIn profile or another career-related website. Just remember to shorten the link if possible and remove the hyperlink which makes the font blue and underlined.</a:t>
            </a:r>
            <a:endParaRPr lang="en-US"/>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8</a:t>
            </a:fld>
            <a:endParaRPr lang="en-US"/>
          </a:p>
        </p:txBody>
      </p:sp>
    </p:spTree>
    <p:extLst>
      <p:ext uri="{BB962C8B-B14F-4D97-AF65-F5344CB8AC3E}">
        <p14:creationId xmlns:p14="http://schemas.microsoft.com/office/powerpoint/2010/main" val="3083132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education section</a:t>
            </a:r>
            <a:r>
              <a:rPr lang="en-US" baseline="0"/>
              <a:t>, you need to include the name of the school where you earned a degree and the city and state in which it’s located. No need for the full mailing address. Include your expected graduation date, but </a:t>
            </a:r>
            <a:r>
              <a:rPr lang="en-US" i="1" baseline="0"/>
              <a:t>do not include</a:t>
            </a:r>
            <a:r>
              <a:rPr lang="en-US" i="0" baseline="0"/>
              <a:t> the date you started attending. List your accurate degree title and check the Academic Bulletin online to be sure about this. For example, some students are pursuing a bachelor of science in Public Health, and some are pursuing a bachelor of arts in Public Health. Include the name of your major, as well as any minor, concentration, or specialization you have. If your major </a:t>
            </a:r>
            <a:r>
              <a:rPr lang="en-US" i="1" baseline="0"/>
              <a:t>or </a:t>
            </a:r>
            <a:r>
              <a:rPr lang="en-US" i="0" baseline="0"/>
              <a:t>cumulative GPA is above a 3.0, go ahead and include either or both. If your GPA isn’t above 3.0, you don’t need to include it, but be prepared to talk about it with employers. If you are an alumni and have been out of school for about 2 years or more, you can take your GPA off your resume. This section can also include any awards you’ve earned, study abroad experiences, and a short list of relevant coursework. Your Education section can be listed up at the top of your resume if you are a current student or recent graduate, but once you’ve gained years of work experience you can move it down and have your Relevant Work Experience section above it. </a:t>
            </a:r>
            <a:r>
              <a:rPr lang="en-US" b="1" i="0" baseline="0"/>
              <a:t>Note that after your freshman year, anything from high school really should be removed from the resume, unless it is 100%, directly relevant (as in, you interned during high school at the same company you are applying for now). If you’re a freshman that only has experience from high school, you can keep it on your resume for about a year. </a:t>
            </a:r>
          </a:p>
          <a:p>
            <a:endParaRPr lang="en-US"/>
          </a:p>
        </p:txBody>
      </p:sp>
      <p:sp>
        <p:nvSpPr>
          <p:cNvPr id="4" name="Slide Number Placeholder 3"/>
          <p:cNvSpPr>
            <a:spLocks noGrp="1"/>
          </p:cNvSpPr>
          <p:nvPr>
            <p:ph type="sldNum" sz="quarter" idx="5"/>
          </p:nvPr>
        </p:nvSpPr>
        <p:spPr/>
        <p:txBody>
          <a:bodyPr/>
          <a:lstStyle/>
          <a:p>
            <a:fld id="{5FA3E603-0EE4-3042-9661-047EB577E4A2}" type="slidenum">
              <a:rPr lang="en-US" smtClean="0"/>
              <a:t>9</a:t>
            </a:fld>
            <a:endParaRPr lang="en-US"/>
          </a:p>
        </p:txBody>
      </p:sp>
    </p:spTree>
    <p:extLst>
      <p:ext uri="{BB962C8B-B14F-4D97-AF65-F5344CB8AC3E}">
        <p14:creationId xmlns:p14="http://schemas.microsoft.com/office/powerpoint/2010/main" val="3759186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6703-D0F7-E745-A687-AC990D0C464C}"/>
              </a:ext>
            </a:extLst>
          </p:cNvPr>
          <p:cNvSpPr>
            <a:spLocks noGrp="1"/>
          </p:cNvSpPr>
          <p:nvPr>
            <p:ph type="ctrTitle" hasCustomPrompt="1"/>
          </p:nvPr>
        </p:nvSpPr>
        <p:spPr>
          <a:xfrm>
            <a:off x="1524000" y="734056"/>
            <a:ext cx="9144000" cy="2387600"/>
          </a:xfrm>
        </p:spPr>
        <p:txBody>
          <a:bodyPr anchor="b"/>
          <a:lstStyle>
            <a:lvl1pPr algn="ctr">
              <a:defRPr sz="6000">
                <a:latin typeface="Impact" panose="020B080603090205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1E6FFF2-58E4-794E-892D-6FF45321C2C0}"/>
              </a:ext>
            </a:extLst>
          </p:cNvPr>
          <p:cNvSpPr>
            <a:spLocks noGrp="1"/>
          </p:cNvSpPr>
          <p:nvPr>
            <p:ph type="subTitle" idx="1"/>
          </p:nvPr>
        </p:nvSpPr>
        <p:spPr>
          <a:xfrm>
            <a:off x="1524000" y="331393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BA7C03E-EF71-2C40-9E45-BF08314EE5F1}"/>
              </a:ext>
            </a:extLst>
          </p:cNvPr>
          <p:cNvSpPr>
            <a:spLocks noGrp="1"/>
          </p:cNvSpPr>
          <p:nvPr>
            <p:ph type="sldNum" sz="quarter" idx="12"/>
          </p:nvPr>
        </p:nvSpPr>
        <p:spPr>
          <a:xfrm>
            <a:off x="838200" y="5991633"/>
            <a:ext cx="2587831" cy="365125"/>
          </a:xfrm>
        </p:spPr>
        <p:txBody>
          <a:bodyPr/>
          <a:lstStyle/>
          <a:p>
            <a:fld id="{B4E9AFF7-6653-6A4D-A979-64D2F5BECA26}" type="slidenum">
              <a:rPr lang="en-US" smtClean="0"/>
              <a:t>‹#›</a:t>
            </a:fld>
            <a:endParaRPr lang="en-US"/>
          </a:p>
        </p:txBody>
      </p:sp>
      <p:pic>
        <p:nvPicPr>
          <p:cNvPr id="9" name="Picture 8">
            <a:extLst>
              <a:ext uri="{FF2B5EF4-FFF2-40B4-BE49-F238E27FC236}">
                <a16:creationId xmlns:a16="http://schemas.microsoft.com/office/drawing/2014/main" id="{C81DC1BB-A980-8448-BB01-0788DE4349F9}"/>
              </a:ext>
            </a:extLst>
          </p:cNvPr>
          <p:cNvPicPr>
            <a:picLocks noChangeAspect="1"/>
          </p:cNvPicPr>
          <p:nvPr userDrawn="1"/>
        </p:nvPicPr>
        <p:blipFill>
          <a:blip r:embed="rId2"/>
          <a:stretch>
            <a:fillRect/>
          </a:stretch>
        </p:blipFill>
        <p:spPr>
          <a:xfrm>
            <a:off x="4509370" y="4429919"/>
            <a:ext cx="3173260" cy="2115507"/>
          </a:xfrm>
          <a:prstGeom prst="rect">
            <a:avLst/>
          </a:prstGeom>
        </p:spPr>
      </p:pic>
    </p:spTree>
    <p:extLst>
      <p:ext uri="{BB962C8B-B14F-4D97-AF65-F5344CB8AC3E}">
        <p14:creationId xmlns:p14="http://schemas.microsoft.com/office/powerpoint/2010/main" val="295740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Concl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E78-1993-A540-9F01-A28635FB4893}"/>
              </a:ext>
            </a:extLst>
          </p:cNvPr>
          <p:cNvSpPr>
            <a:spLocks noGrp="1"/>
          </p:cNvSpPr>
          <p:nvPr>
            <p:ph type="title" hasCustomPrompt="1"/>
          </p:nvPr>
        </p:nvSpPr>
        <p:spPr>
          <a:xfrm>
            <a:off x="831850" y="1656521"/>
            <a:ext cx="10515600" cy="2187986"/>
          </a:xfrm>
        </p:spPr>
        <p:txBody>
          <a:bodyPr anchor="t"/>
          <a:lstStyle>
            <a:lvl1pPr algn="ctr">
              <a:defRPr sz="6000">
                <a:solidFill>
                  <a:schemeClr val="bg1"/>
                </a:solidFill>
              </a:defRPr>
            </a:lvl1pPr>
          </a:lstStyle>
          <a:p>
            <a:r>
              <a:rPr lang="en-US"/>
              <a:t>Conclusion</a:t>
            </a:r>
          </a:p>
        </p:txBody>
      </p:sp>
      <p:sp>
        <p:nvSpPr>
          <p:cNvPr id="3" name="Text Placeholder 2">
            <a:extLst>
              <a:ext uri="{FF2B5EF4-FFF2-40B4-BE49-F238E27FC236}">
                <a16:creationId xmlns:a16="http://schemas.microsoft.com/office/drawing/2014/main" id="{2EC1F37B-372F-0146-A20D-449355B25403}"/>
              </a:ext>
            </a:extLst>
          </p:cNvPr>
          <p:cNvSpPr>
            <a:spLocks noGrp="1"/>
          </p:cNvSpPr>
          <p:nvPr>
            <p:ph type="body" idx="1" hasCustomPrompt="1"/>
          </p:nvPr>
        </p:nvSpPr>
        <p:spPr>
          <a:xfrm>
            <a:off x="831850" y="4867949"/>
            <a:ext cx="5493794" cy="1500187"/>
          </a:xfrm>
        </p:spPr>
        <p:txBody>
          <a:bodyPr anchor="b"/>
          <a:lstStyle>
            <a:lvl1pPr marL="0" indent="0" algn="l">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a:p>
            <a:pPr lvl="0"/>
            <a:r>
              <a:rPr lang="en-US"/>
              <a:t>Title</a:t>
            </a:r>
          </a:p>
          <a:p>
            <a:pPr lvl="0"/>
            <a:r>
              <a:rPr lang="en-US"/>
              <a:t>Email</a:t>
            </a:r>
          </a:p>
        </p:txBody>
      </p:sp>
      <p:pic>
        <p:nvPicPr>
          <p:cNvPr id="12" name="Picture 11">
            <a:extLst>
              <a:ext uri="{FF2B5EF4-FFF2-40B4-BE49-F238E27FC236}">
                <a16:creationId xmlns:a16="http://schemas.microsoft.com/office/drawing/2014/main" id="{33EDFD73-0710-2244-860D-4BA6234A0E5E}"/>
              </a:ext>
            </a:extLst>
          </p:cNvPr>
          <p:cNvPicPr>
            <a:picLocks noChangeAspect="1"/>
          </p:cNvPicPr>
          <p:nvPr userDrawn="1"/>
        </p:nvPicPr>
        <p:blipFill>
          <a:blip r:embed="rId3"/>
          <a:stretch>
            <a:fillRect/>
          </a:stretch>
        </p:blipFill>
        <p:spPr>
          <a:xfrm>
            <a:off x="8825947" y="5555415"/>
            <a:ext cx="2892287" cy="1205120"/>
          </a:xfrm>
          <a:prstGeom prst="rect">
            <a:avLst/>
          </a:prstGeom>
        </p:spPr>
      </p:pic>
    </p:spTree>
    <p:extLst>
      <p:ext uri="{BB962C8B-B14F-4D97-AF65-F5344CB8AC3E}">
        <p14:creationId xmlns:p14="http://schemas.microsoft.com/office/powerpoint/2010/main" val="371777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ED37-4F17-3341-80DD-6302FD9C0346}"/>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56E732-1F86-874D-B35F-F0D15E08E91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C13372-CC48-6246-83C0-B536F3DCA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5CF31-8755-3E42-B89A-9D67D96D7102}"/>
              </a:ext>
            </a:extLst>
          </p:cNvPr>
          <p:cNvSpPr>
            <a:spLocks noGrp="1"/>
          </p:cNvSpPr>
          <p:nvPr>
            <p:ph type="sldNum" sz="quarter" idx="12"/>
          </p:nvPr>
        </p:nvSpPr>
        <p:spPr>
          <a:xfrm>
            <a:off x="838200" y="6004323"/>
            <a:ext cx="2635332"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30676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E78-1993-A540-9F01-A28635FB48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1F37B-372F-0146-A20D-449355B25403}"/>
              </a:ext>
            </a:extLst>
          </p:cNvPr>
          <p:cNvSpPr>
            <a:spLocks noGrp="1"/>
          </p:cNvSpPr>
          <p:nvPr>
            <p:ph type="body" idx="1"/>
          </p:nvPr>
        </p:nvSpPr>
        <p:spPr>
          <a:xfrm>
            <a:off x="831850" y="4589463"/>
            <a:ext cx="10515600" cy="12017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87ADC64B-5CD5-7341-B6E0-9B4F677F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18467-A91D-B840-9781-A402C93E7E3A}"/>
              </a:ext>
            </a:extLst>
          </p:cNvPr>
          <p:cNvSpPr>
            <a:spLocks noGrp="1"/>
          </p:cNvSpPr>
          <p:nvPr>
            <p:ph type="sldNum" sz="quarter" idx="12"/>
          </p:nvPr>
        </p:nvSpPr>
        <p:spPr>
          <a:xfrm>
            <a:off x="838200" y="6004322"/>
            <a:ext cx="2665021"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388401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C8D6-6BCB-BD4B-B6E0-92A778004E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4099C-8353-F44E-8406-26AC07974CEE}"/>
              </a:ext>
            </a:extLst>
          </p:cNvPr>
          <p:cNvSpPr>
            <a:spLocks noGrp="1"/>
          </p:cNvSpPr>
          <p:nvPr>
            <p:ph sz="half" idx="1"/>
          </p:nvPr>
        </p:nvSpPr>
        <p:spPr>
          <a:xfrm>
            <a:off x="838200" y="1825625"/>
            <a:ext cx="5181600" cy="40437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F8CC49-08EF-8048-B6B2-BC247008F046}"/>
              </a:ext>
            </a:extLst>
          </p:cNvPr>
          <p:cNvSpPr>
            <a:spLocks noGrp="1"/>
          </p:cNvSpPr>
          <p:nvPr>
            <p:ph sz="half" idx="2"/>
          </p:nvPr>
        </p:nvSpPr>
        <p:spPr>
          <a:xfrm>
            <a:off x="6172200" y="1825625"/>
            <a:ext cx="5181600" cy="40437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CCBEF1-4544-884E-86EB-537413909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7F880-2CCE-9044-8CE8-A7CF47CE5236}"/>
              </a:ext>
            </a:extLst>
          </p:cNvPr>
          <p:cNvSpPr>
            <a:spLocks noGrp="1"/>
          </p:cNvSpPr>
          <p:nvPr>
            <p:ph type="sldNum" sz="quarter" idx="12"/>
          </p:nvPr>
        </p:nvSpPr>
        <p:spPr>
          <a:xfrm>
            <a:off x="838200" y="6004323"/>
            <a:ext cx="2688771"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52453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E802-B46A-204D-94D4-E50D913AEE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D7812B-2A55-D049-A1C2-A4C973ACA5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58766B-6B24-3B45-B55F-3D85F881F93D}"/>
              </a:ext>
            </a:extLst>
          </p:cNvPr>
          <p:cNvSpPr>
            <a:spLocks noGrp="1"/>
          </p:cNvSpPr>
          <p:nvPr>
            <p:ph sz="half" idx="2"/>
          </p:nvPr>
        </p:nvSpPr>
        <p:spPr>
          <a:xfrm>
            <a:off x="839788" y="2505075"/>
            <a:ext cx="5157787" cy="339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A7F728-2418-1540-9191-5FDFA36D8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948585-BFC1-9148-A0B5-07C83C2F21BA}"/>
              </a:ext>
            </a:extLst>
          </p:cNvPr>
          <p:cNvSpPr>
            <a:spLocks noGrp="1"/>
          </p:cNvSpPr>
          <p:nvPr>
            <p:ph sz="quarter" idx="4"/>
          </p:nvPr>
        </p:nvSpPr>
        <p:spPr>
          <a:xfrm>
            <a:off x="6172200" y="2505075"/>
            <a:ext cx="5183188" cy="339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D1371BF-1A9F-5641-95DB-6C0FE67BBB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121846-D4EB-5949-B8F3-E40099164899}"/>
              </a:ext>
            </a:extLst>
          </p:cNvPr>
          <p:cNvSpPr>
            <a:spLocks noGrp="1"/>
          </p:cNvSpPr>
          <p:nvPr>
            <p:ph type="sldNum" sz="quarter" idx="12"/>
          </p:nvPr>
        </p:nvSpPr>
        <p:spPr>
          <a:xfrm>
            <a:off x="838200" y="6004323"/>
            <a:ext cx="2682834"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164583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9A27-C210-CF48-97F8-943B5EBAC6EC}"/>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85EC86A-0D15-764F-AA81-41016E208E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633FAA-B5EA-C54D-A18B-17F16CA5F110}"/>
              </a:ext>
            </a:extLst>
          </p:cNvPr>
          <p:cNvSpPr>
            <a:spLocks noGrp="1"/>
          </p:cNvSpPr>
          <p:nvPr>
            <p:ph type="sldNum" sz="quarter" idx="12"/>
          </p:nvPr>
        </p:nvSpPr>
        <p:spPr>
          <a:xfrm>
            <a:off x="838200" y="6005974"/>
            <a:ext cx="2670958"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971224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E991BC-E157-B340-860E-81A4EBD04B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6805CF-1707-5749-8109-20FA44953EE0}"/>
              </a:ext>
            </a:extLst>
          </p:cNvPr>
          <p:cNvSpPr>
            <a:spLocks noGrp="1"/>
          </p:cNvSpPr>
          <p:nvPr>
            <p:ph type="sldNum" sz="quarter" idx="12"/>
          </p:nvPr>
        </p:nvSpPr>
        <p:spPr>
          <a:xfrm>
            <a:off x="838200" y="6004322"/>
            <a:ext cx="2605644"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69474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4A1-6207-5141-AAB1-9A7630DA9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9F95B-0887-9F4F-BA1C-0B9CBE5AE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6515B1-8A32-AB43-82F2-51A60BC2E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5FC3D973-68F9-5B46-A3D8-B7AF20B00E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A68CE-A588-FE4D-9C1E-5BE4A1A82F81}"/>
              </a:ext>
            </a:extLst>
          </p:cNvPr>
          <p:cNvSpPr>
            <a:spLocks noGrp="1"/>
          </p:cNvSpPr>
          <p:nvPr>
            <p:ph type="sldNum" sz="quarter" idx="12"/>
          </p:nvPr>
        </p:nvSpPr>
        <p:spPr>
          <a:xfrm>
            <a:off x="838200" y="6004323"/>
            <a:ext cx="2670958"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948330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5185-7056-B946-8F27-7890BB2A3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0AF3B6-3151-9346-B00D-EBED7ED75F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5EF208-3C62-3840-A816-A69F27E0B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AB0C1DD0-6624-6048-953E-41055A0D34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4C492C-9027-2B43-9637-56046A0631C2}"/>
              </a:ext>
            </a:extLst>
          </p:cNvPr>
          <p:cNvSpPr>
            <a:spLocks noGrp="1"/>
          </p:cNvSpPr>
          <p:nvPr>
            <p:ph type="sldNum" sz="quarter" idx="12"/>
          </p:nvPr>
        </p:nvSpPr>
        <p:spPr>
          <a:xfrm>
            <a:off x="838200" y="6004323"/>
            <a:ext cx="2676896" cy="365125"/>
          </a:xfrm>
        </p:spPr>
        <p:txBody>
          <a:bodyPr/>
          <a:lstStyle/>
          <a:p>
            <a:fld id="{B4E9AFF7-6653-6A4D-A979-64D2F5BECA26}" type="slidenum">
              <a:rPr lang="en-US" smtClean="0"/>
              <a:t>‹#›</a:t>
            </a:fld>
            <a:endParaRPr lang="en-US"/>
          </a:p>
        </p:txBody>
      </p:sp>
    </p:spTree>
    <p:extLst>
      <p:ext uri="{BB962C8B-B14F-4D97-AF65-F5344CB8AC3E}">
        <p14:creationId xmlns:p14="http://schemas.microsoft.com/office/powerpoint/2010/main" val="2128403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4BC199-4655-F541-83EE-721E1D0864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445D78-BC86-6C4A-8173-07BC8BF4F06C}"/>
              </a:ext>
            </a:extLst>
          </p:cNvPr>
          <p:cNvSpPr>
            <a:spLocks noGrp="1"/>
          </p:cNvSpPr>
          <p:nvPr>
            <p:ph type="body" idx="1"/>
          </p:nvPr>
        </p:nvSpPr>
        <p:spPr>
          <a:xfrm>
            <a:off x="838200" y="1825625"/>
            <a:ext cx="10515600" cy="399207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89E362-4DC4-BA42-AD46-DCFCBF72CE19}"/>
              </a:ext>
            </a:extLst>
          </p:cNvPr>
          <p:cNvSpPr>
            <a:spLocks noGrp="1"/>
          </p:cNvSpPr>
          <p:nvPr>
            <p:ph type="ftr" sz="quarter" idx="3"/>
          </p:nvPr>
        </p:nvSpPr>
        <p:spPr>
          <a:xfrm>
            <a:off x="4038600" y="600432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5AB465-CD1B-7A41-8A74-7F4A07B23239}"/>
              </a:ext>
            </a:extLst>
          </p:cNvPr>
          <p:cNvSpPr>
            <a:spLocks noGrp="1"/>
          </p:cNvSpPr>
          <p:nvPr>
            <p:ph type="sldNum" sz="quarter" idx="4"/>
          </p:nvPr>
        </p:nvSpPr>
        <p:spPr>
          <a:xfrm>
            <a:off x="838200" y="600432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9AFF7-6653-6A4D-A979-64D2F5BECA26}" type="slidenum">
              <a:rPr lang="en-US" smtClean="0"/>
              <a:pPr/>
              <a:t>‹#›</a:t>
            </a:fld>
            <a:endParaRPr lang="en-US"/>
          </a:p>
        </p:txBody>
      </p:sp>
      <p:pic>
        <p:nvPicPr>
          <p:cNvPr id="12" name="Picture 11">
            <a:extLst>
              <a:ext uri="{FF2B5EF4-FFF2-40B4-BE49-F238E27FC236}">
                <a16:creationId xmlns:a16="http://schemas.microsoft.com/office/drawing/2014/main" id="{6A0032F1-0121-BE4C-B781-236291AD7975}"/>
              </a:ext>
            </a:extLst>
          </p:cNvPr>
          <p:cNvPicPr>
            <a:picLocks noChangeAspect="1"/>
          </p:cNvPicPr>
          <p:nvPr userDrawn="1"/>
        </p:nvPicPr>
        <p:blipFill rotWithShape="1">
          <a:blip r:embed="rId13"/>
          <a:srcRect l="6753" t="32288" r="7080" b="30327"/>
          <a:stretch/>
        </p:blipFill>
        <p:spPr>
          <a:xfrm>
            <a:off x="9022846" y="5946775"/>
            <a:ext cx="2695388" cy="487282"/>
          </a:xfrm>
          <a:prstGeom prst="rect">
            <a:avLst/>
          </a:prstGeom>
        </p:spPr>
      </p:pic>
    </p:spTree>
    <p:extLst>
      <p:ext uri="{BB962C8B-B14F-4D97-AF65-F5344CB8AC3E}">
        <p14:creationId xmlns:p14="http://schemas.microsoft.com/office/powerpoint/2010/main" val="220713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cap="all" baseline="0">
          <a:solidFill>
            <a:schemeClr val="tx1"/>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5.wdp"/><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1.m4a"/><Relationship Id="rId1" Type="http://schemas.microsoft.com/office/2007/relationships/media" Target="../media/media11.m4a"/><Relationship Id="rId6" Type="http://schemas.microsoft.com/office/2007/relationships/hdphoto" Target="../media/hdphoto6.wdp"/><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4.xml"/><Relationship Id="rId7" Type="http://schemas.openxmlformats.org/officeDocument/2006/relationships/image" Target="../media/image21.png"/><Relationship Id="rId2" Type="http://schemas.openxmlformats.org/officeDocument/2006/relationships/audio" Target="../media/media12.m4a"/><Relationship Id="rId1" Type="http://schemas.microsoft.com/office/2007/relationships/media" Target="../media/media12.m4a"/><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0.xml"/><Relationship Id="rId7" Type="http://schemas.openxmlformats.org/officeDocument/2006/relationships/image" Target="../media/image29.png"/><Relationship Id="rId12" Type="http://schemas.openxmlformats.org/officeDocument/2006/relationships/image" Target="../media/image8.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notesSlide" Target="../notesSlides/notesSlide17.xml"/><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slideLayout" Target="../slideLayouts/slideLayout10.xml"/><Relationship Id="rId7" Type="http://schemas.openxmlformats.org/officeDocument/2006/relationships/image" Target="../media/image36.png"/><Relationship Id="rId12" Type="http://schemas.openxmlformats.org/officeDocument/2006/relationships/image" Target="../media/image8.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notesSlide" Target="../notesSlides/notesSlide18.xml"/><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6.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5.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2.wdp"/><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slideLayout" Target="../slideLayouts/slideLayout2.xml"/><Relationship Id="rId7" Type="http://schemas.openxmlformats.org/officeDocument/2006/relationships/image" Target="../media/image17.emf"/><Relationship Id="rId2" Type="http://schemas.openxmlformats.org/officeDocument/2006/relationships/audio" Target="../media/media8.m4a"/><Relationship Id="rId1" Type="http://schemas.microsoft.com/office/2007/relationships/media" Target="../media/media8.m4a"/><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notesSlide" Target="../notesSlides/notesSlide8.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microsoft.com/office/2007/relationships/hdphoto" Target="../media/hdphoto4.wdp"/><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9F61-B891-3944-9E22-503B0C38A722}"/>
              </a:ext>
            </a:extLst>
          </p:cNvPr>
          <p:cNvSpPr>
            <a:spLocks noGrp="1"/>
          </p:cNvSpPr>
          <p:nvPr>
            <p:ph type="ctrTitle" idx="4294967295"/>
          </p:nvPr>
        </p:nvSpPr>
        <p:spPr>
          <a:xfrm>
            <a:off x="1523999" y="4457395"/>
            <a:ext cx="9144000" cy="1150937"/>
          </a:xfrm>
        </p:spPr>
        <p:txBody>
          <a:bodyPr>
            <a:normAutofit/>
          </a:bodyPr>
          <a:lstStyle/>
          <a:p>
            <a:pPr algn="ctr"/>
            <a:r>
              <a:rPr lang="en-US" sz="7200">
                <a:latin typeface="Impact"/>
              </a:rPr>
              <a:t>Your Resume</a:t>
            </a:r>
            <a:endParaRPr lang="en-US" sz="7200"/>
          </a:p>
        </p:txBody>
      </p:sp>
      <p:pic>
        <p:nvPicPr>
          <p:cNvPr id="7" name="Picture 6">
            <a:extLst>
              <a:ext uri="{FF2B5EF4-FFF2-40B4-BE49-F238E27FC236}">
                <a16:creationId xmlns:a16="http://schemas.microsoft.com/office/drawing/2014/main" id="{A6AD9794-97F7-B744-95BF-732001CA29C8}"/>
              </a:ext>
            </a:extLst>
          </p:cNvPr>
          <p:cNvPicPr>
            <a:picLocks noChangeAspect="1"/>
          </p:cNvPicPr>
          <p:nvPr/>
        </p:nvPicPr>
        <p:blipFill>
          <a:blip r:embed="rId5"/>
          <a:stretch>
            <a:fillRect/>
          </a:stretch>
        </p:blipFill>
        <p:spPr>
          <a:xfrm>
            <a:off x="1270725" y="2128920"/>
            <a:ext cx="9650549" cy="2328475"/>
          </a:xfrm>
          <a:prstGeom prst="rect">
            <a:avLst/>
          </a:prstGeom>
        </p:spPr>
      </p:pic>
      <p:pic>
        <p:nvPicPr>
          <p:cNvPr id="4" name="Picture 3" descr="A close up of a logo&#10;&#10;Description automatically generated">
            <a:extLst>
              <a:ext uri="{FF2B5EF4-FFF2-40B4-BE49-F238E27FC236}">
                <a16:creationId xmlns:a16="http://schemas.microsoft.com/office/drawing/2014/main" id="{44F22A25-4A44-ED40-BDAB-A7FCB21AD6C6}"/>
              </a:ext>
            </a:extLst>
          </p:cNvPr>
          <p:cNvPicPr>
            <a:picLocks noChangeAspect="1"/>
          </p:cNvPicPr>
          <p:nvPr/>
        </p:nvPicPr>
        <p:blipFill>
          <a:blip r:embed="rId6"/>
          <a:stretch>
            <a:fillRect/>
          </a:stretch>
        </p:blipFill>
        <p:spPr>
          <a:xfrm>
            <a:off x="311513" y="290101"/>
            <a:ext cx="4391116" cy="920378"/>
          </a:xfrm>
          <a:prstGeom prst="rect">
            <a:avLst/>
          </a:prstGeom>
        </p:spPr>
      </p:pic>
      <p:sp>
        <p:nvSpPr>
          <p:cNvPr id="5" name="Rectangle 4">
            <a:extLst>
              <a:ext uri="{FF2B5EF4-FFF2-40B4-BE49-F238E27FC236}">
                <a16:creationId xmlns:a16="http://schemas.microsoft.com/office/drawing/2014/main" id="{06ED49C7-1F26-9A4C-9A1F-74DD93D38DDF}"/>
              </a:ext>
            </a:extLst>
          </p:cNvPr>
          <p:cNvSpPr/>
          <p:nvPr/>
        </p:nvSpPr>
        <p:spPr>
          <a:xfrm>
            <a:off x="8934994" y="5826034"/>
            <a:ext cx="2847703" cy="705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7">
            <a:hlinkClick r:id="" action="ppaction://media"/>
            <a:extLst>
              <a:ext uri="{FF2B5EF4-FFF2-40B4-BE49-F238E27FC236}">
                <a16:creationId xmlns:a16="http://schemas.microsoft.com/office/drawing/2014/main" id="{2E9656E9-8313-3E45-8F24-74A3F6BBF8B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033376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695F23-ABC4-9B4D-98BA-65C596D160D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6497" y1="82396" x2="16497" y2="82396"/>
                        <a14:backgroundMark x1="18537" y1="82274" x2="18537" y2="82274"/>
                        <a14:backgroundMark x1="16837" y1="82152" x2="16837" y2="82152"/>
                        <a14:backgroundMark x1="21939" y1="82152" x2="21939" y2="82152"/>
                      </a14:backgroundRemoval>
                    </a14:imgEffect>
                  </a14:imgLayer>
                </a14:imgProps>
              </a:ext>
            </a:extLst>
          </a:blip>
          <a:stretch>
            <a:fillRect/>
          </a:stretch>
        </p:blipFill>
        <p:spPr>
          <a:xfrm>
            <a:off x="7129478" y="-246117"/>
            <a:ext cx="5161152" cy="7179969"/>
          </a:xfrm>
          <a:prstGeom prst="rect">
            <a:avLst/>
          </a:prstGeom>
        </p:spPr>
      </p:pic>
      <p:sp>
        <p:nvSpPr>
          <p:cNvPr id="2" name="Title 1">
            <a:extLst>
              <a:ext uri="{FF2B5EF4-FFF2-40B4-BE49-F238E27FC236}">
                <a16:creationId xmlns:a16="http://schemas.microsoft.com/office/drawing/2014/main" id="{31717EF7-7B87-824C-B3B8-98BE81EB6CE5}"/>
              </a:ext>
            </a:extLst>
          </p:cNvPr>
          <p:cNvSpPr>
            <a:spLocks noGrp="1"/>
          </p:cNvSpPr>
          <p:nvPr>
            <p:ph type="title"/>
          </p:nvPr>
        </p:nvSpPr>
        <p:spPr>
          <a:xfrm>
            <a:off x="838200" y="365125"/>
            <a:ext cx="10515600" cy="1325563"/>
          </a:xfrm>
        </p:spPr>
        <p:txBody>
          <a:bodyPr/>
          <a:lstStyle/>
          <a:p>
            <a:r>
              <a:rPr lang="en-US">
                <a:solidFill>
                  <a:schemeClr val="accent3"/>
                </a:solidFill>
              </a:rPr>
              <a:t>Experience</a:t>
            </a:r>
          </a:p>
        </p:txBody>
      </p:sp>
      <p:sp>
        <p:nvSpPr>
          <p:cNvPr id="3" name="Content Placeholder 2">
            <a:extLst>
              <a:ext uri="{FF2B5EF4-FFF2-40B4-BE49-F238E27FC236}">
                <a16:creationId xmlns:a16="http://schemas.microsoft.com/office/drawing/2014/main" id="{C87A8A97-6AC9-FA42-A30C-6904EB59D421}"/>
              </a:ext>
            </a:extLst>
          </p:cNvPr>
          <p:cNvSpPr>
            <a:spLocks noGrp="1"/>
          </p:cNvSpPr>
          <p:nvPr>
            <p:ph idx="1"/>
          </p:nvPr>
        </p:nvSpPr>
        <p:spPr>
          <a:xfrm>
            <a:off x="838200" y="1825625"/>
            <a:ext cx="6639032" cy="4422775"/>
          </a:xfrm>
        </p:spPr>
        <p:txBody>
          <a:bodyPr>
            <a:normAutofit/>
          </a:bodyPr>
          <a:lstStyle/>
          <a:p>
            <a:pPr>
              <a:lnSpc>
                <a:spcPct val="100000"/>
              </a:lnSpc>
              <a:spcBef>
                <a:spcPts val="0"/>
              </a:spcBef>
            </a:pPr>
            <a:r>
              <a:rPr lang="en-US" sz="2400" b="1">
                <a:latin typeface="Arial (body)"/>
                <a:cs typeface="Arial" panose="020B0604020202020204" pitchFamily="34" charset="0"/>
              </a:rPr>
              <a:t>Start By Asking Yourself…</a:t>
            </a:r>
          </a:p>
          <a:p>
            <a:pPr lvl="1">
              <a:lnSpc>
                <a:spcPct val="100000"/>
              </a:lnSpc>
              <a:spcBef>
                <a:spcPts val="0"/>
              </a:spcBef>
            </a:pPr>
            <a:r>
              <a:rPr lang="en-US" sz="2000">
                <a:latin typeface="Arial (body)"/>
                <a:cs typeface="Arial" panose="020B0604020202020204" pitchFamily="34" charset="0"/>
              </a:rPr>
              <a:t>What experiences in my past support my career goals? </a:t>
            </a:r>
          </a:p>
          <a:p>
            <a:pPr lvl="1">
              <a:lnSpc>
                <a:spcPct val="100000"/>
              </a:lnSpc>
              <a:spcBef>
                <a:spcPts val="0"/>
              </a:spcBef>
            </a:pPr>
            <a:r>
              <a:rPr lang="en-US" sz="2000">
                <a:latin typeface="Arial (body)"/>
                <a:cs typeface="Arial" panose="020B0604020202020204" pitchFamily="34" charset="0"/>
              </a:rPr>
              <a:t>What experiences have I had that are relevant to this position?</a:t>
            </a:r>
          </a:p>
          <a:p>
            <a:pPr marL="285750" indent="-285750">
              <a:lnSpc>
                <a:spcPct val="100000"/>
              </a:lnSpc>
            </a:pPr>
            <a:r>
              <a:rPr lang="en-US" sz="2400" b="1">
                <a:latin typeface="Arial" panose="020B0604020202020204" pitchFamily="34" charset="0"/>
                <a:cs typeface="Arial" panose="020B0604020202020204" pitchFamily="34" charset="0"/>
              </a:rPr>
              <a:t>Label Options</a:t>
            </a:r>
            <a:endParaRPr lang="en-US" sz="2400">
              <a:latin typeface="Arial" panose="020B0604020202020204" pitchFamily="34" charset="0"/>
              <a:cs typeface="Arial" panose="020B0604020202020204" pitchFamily="34" charset="0"/>
            </a:endParaRPr>
          </a:p>
          <a:p>
            <a:pPr marL="742950" lvl="1" indent="-285750">
              <a:lnSpc>
                <a:spcPct val="100000"/>
              </a:lnSpc>
            </a:pPr>
            <a:r>
              <a:rPr lang="en-US" sz="2000">
                <a:latin typeface="Arial" panose="020B0604020202020204" pitchFamily="34" charset="0"/>
                <a:cs typeface="Arial" panose="020B0604020202020204" pitchFamily="34" charset="0"/>
              </a:rPr>
              <a:t>Work Experience</a:t>
            </a:r>
          </a:p>
          <a:p>
            <a:pPr marL="742950" lvl="1" indent="-285750">
              <a:lnSpc>
                <a:spcPct val="100000"/>
              </a:lnSpc>
            </a:pPr>
            <a:r>
              <a:rPr lang="en-US" sz="2000">
                <a:latin typeface="Arial" panose="020B0604020202020204" pitchFamily="34" charset="0"/>
                <a:cs typeface="Arial" panose="020B0604020202020204" pitchFamily="34" charset="0"/>
              </a:rPr>
              <a:t>Relevant Experience</a:t>
            </a:r>
          </a:p>
          <a:p>
            <a:pPr marL="742950" lvl="1" indent="-285750">
              <a:lnSpc>
                <a:spcPct val="100000"/>
              </a:lnSpc>
            </a:pPr>
            <a:r>
              <a:rPr lang="en-US" sz="2000">
                <a:latin typeface="Arial" panose="020B0604020202020204" pitchFamily="34" charset="0"/>
                <a:cs typeface="Arial" panose="020B0604020202020204" pitchFamily="34" charset="0"/>
              </a:rPr>
              <a:t>Research Experience</a:t>
            </a:r>
          </a:p>
          <a:p>
            <a:pPr marL="742950" lvl="1" indent="-285750">
              <a:lnSpc>
                <a:spcPct val="100000"/>
              </a:lnSpc>
            </a:pPr>
            <a:r>
              <a:rPr lang="en-US" sz="2000">
                <a:latin typeface="Arial" panose="020B0604020202020204" pitchFamily="34" charset="0"/>
                <a:cs typeface="Arial" panose="020B0604020202020204" pitchFamily="34" charset="0"/>
              </a:rPr>
              <a:t>Volunteer Experience</a:t>
            </a:r>
            <a:br>
              <a:rPr lang="en-US" sz="2000">
                <a:latin typeface="Arial (body)"/>
                <a:cs typeface="Arial" panose="020B0604020202020204" pitchFamily="34" charset="0"/>
              </a:rPr>
            </a:br>
            <a:endParaRPr lang="en-US" sz="2000">
              <a:latin typeface="Arial (body)"/>
              <a:cs typeface="Arial" panose="020B0604020202020204" pitchFamily="34" charset="0"/>
            </a:endParaRPr>
          </a:p>
          <a:p>
            <a:endParaRPr lang="en-US"/>
          </a:p>
        </p:txBody>
      </p:sp>
      <p:sp>
        <p:nvSpPr>
          <p:cNvPr id="9" name="TextBox 8">
            <a:extLst>
              <a:ext uri="{FF2B5EF4-FFF2-40B4-BE49-F238E27FC236}">
                <a16:creationId xmlns:a16="http://schemas.microsoft.com/office/drawing/2014/main" id="{2507E182-3F32-484D-9F0D-23442918BE8E}"/>
              </a:ext>
            </a:extLst>
          </p:cNvPr>
          <p:cNvSpPr txBox="1"/>
          <p:nvPr/>
        </p:nvSpPr>
        <p:spPr>
          <a:xfrm>
            <a:off x="7987214" y="1502459"/>
            <a:ext cx="3445681" cy="3662541"/>
          </a:xfrm>
          <a:prstGeom prst="rect">
            <a:avLst/>
          </a:prstGeom>
          <a:noFill/>
        </p:spPr>
        <p:txBody>
          <a:bodyPr wrap="square" rtlCol="0">
            <a:spAutoFit/>
          </a:bodyPr>
          <a:lstStyle/>
          <a:p>
            <a:pPr>
              <a:lnSpc>
                <a:spcPct val="150000"/>
              </a:lnSpc>
            </a:pPr>
            <a:r>
              <a:rPr lang="en-US" sz="1600" b="1">
                <a:solidFill>
                  <a:schemeClr val="accent3"/>
                </a:solidFill>
              </a:rPr>
              <a:t>Gamecock Athletics – Columbia</a:t>
            </a:r>
          </a:p>
          <a:p>
            <a:pPr>
              <a:lnSpc>
                <a:spcPct val="150000"/>
              </a:lnSpc>
            </a:pPr>
            <a:r>
              <a:rPr lang="en-US" sz="1600" b="1" i="1">
                <a:solidFill>
                  <a:schemeClr val="accent3"/>
                </a:solidFill>
              </a:rPr>
              <a:t>Mascot</a:t>
            </a:r>
          </a:p>
          <a:p>
            <a:pPr>
              <a:lnSpc>
                <a:spcPct val="150000"/>
              </a:lnSpc>
            </a:pPr>
            <a:r>
              <a:rPr lang="en-US" sz="1600" i="1">
                <a:solidFill>
                  <a:schemeClr val="accent3"/>
                </a:solidFill>
              </a:rPr>
              <a:t>May 2017 – May 2020</a:t>
            </a:r>
          </a:p>
          <a:p>
            <a:pPr marL="285750" indent="-285750">
              <a:lnSpc>
                <a:spcPct val="150000"/>
              </a:lnSpc>
              <a:buFont typeface="Arial" panose="020B0604020202020204" pitchFamily="34" charset="0"/>
              <a:buChar char="•"/>
            </a:pPr>
            <a:r>
              <a:rPr lang="en-US" sz="1600">
                <a:solidFill>
                  <a:schemeClr val="accent3"/>
                </a:solidFill>
              </a:rPr>
              <a:t>Hyped the crowd at 20 sporting events resulting in 90% wins</a:t>
            </a:r>
          </a:p>
          <a:p>
            <a:pPr marL="285750" indent="-285750">
              <a:lnSpc>
                <a:spcPct val="150000"/>
              </a:lnSpc>
              <a:buFont typeface="Arial" panose="020B0604020202020204" pitchFamily="34" charset="0"/>
              <a:buChar char="•"/>
            </a:pPr>
            <a:r>
              <a:rPr lang="en-US" sz="1600">
                <a:solidFill>
                  <a:schemeClr val="accent3"/>
                </a:solidFill>
              </a:rPr>
              <a:t>Communicated with only gestures</a:t>
            </a:r>
          </a:p>
          <a:p>
            <a:pPr marL="285750" indent="-285750">
              <a:lnSpc>
                <a:spcPct val="150000"/>
              </a:lnSpc>
              <a:buFont typeface="Arial" panose="020B0604020202020204" pitchFamily="34" charset="0"/>
              <a:buChar char="•"/>
            </a:pPr>
            <a:r>
              <a:rPr lang="en-US" sz="1600">
                <a:solidFill>
                  <a:schemeClr val="accent3"/>
                </a:solidFill>
              </a:rPr>
              <a:t>Scheduled appearances for 10 mascots</a:t>
            </a:r>
          </a:p>
          <a:p>
            <a:pPr marL="285750" indent="-285750">
              <a:buFont typeface="Arial" panose="020B0604020202020204" pitchFamily="34" charset="0"/>
              <a:buChar char="•"/>
            </a:pPr>
            <a:endParaRPr lang="en-US" sz="1600" i="1">
              <a:solidFill>
                <a:schemeClr val="accent3"/>
              </a:solidFill>
            </a:endParaRPr>
          </a:p>
        </p:txBody>
      </p:sp>
      <p:sp>
        <p:nvSpPr>
          <p:cNvPr id="8" name="TextBox 7">
            <a:extLst>
              <a:ext uri="{FF2B5EF4-FFF2-40B4-BE49-F238E27FC236}">
                <a16:creationId xmlns:a16="http://schemas.microsoft.com/office/drawing/2014/main" id="{DCCDD567-F618-F046-8410-D09767D4A7EC}"/>
              </a:ext>
            </a:extLst>
          </p:cNvPr>
          <p:cNvSpPr txBox="1"/>
          <p:nvPr/>
        </p:nvSpPr>
        <p:spPr>
          <a:xfrm>
            <a:off x="7963982" y="1092835"/>
            <a:ext cx="3196709" cy="461665"/>
          </a:xfrm>
          <a:prstGeom prst="rect">
            <a:avLst/>
          </a:prstGeom>
          <a:noFill/>
        </p:spPr>
        <p:txBody>
          <a:bodyPr wrap="none" rtlCol="0">
            <a:spAutoFit/>
          </a:bodyPr>
          <a:lstStyle/>
          <a:p>
            <a:r>
              <a:rPr lang="en-US" sz="2400" b="1">
                <a:solidFill>
                  <a:schemeClr val="accent3"/>
                </a:solidFill>
              </a:rPr>
              <a:t>Relevant Experience</a:t>
            </a:r>
          </a:p>
        </p:txBody>
      </p:sp>
      <p:pic>
        <p:nvPicPr>
          <p:cNvPr id="17" name="Picture 16" descr="A close up of a sign&#10;&#10;Description automatically generated">
            <a:extLst>
              <a:ext uri="{FF2B5EF4-FFF2-40B4-BE49-F238E27FC236}">
                <a16:creationId xmlns:a16="http://schemas.microsoft.com/office/drawing/2014/main" id="{BB856484-4E17-2448-9CBD-188C55E635F5}"/>
              </a:ext>
            </a:extLst>
          </p:cNvPr>
          <p:cNvPicPr>
            <a:picLocks noChangeAspect="1"/>
          </p:cNvPicPr>
          <p:nvPr/>
        </p:nvPicPr>
        <p:blipFill>
          <a:blip r:embed="rId7"/>
          <a:stretch>
            <a:fillRect/>
          </a:stretch>
        </p:blipFill>
        <p:spPr>
          <a:xfrm>
            <a:off x="3718559" y="361369"/>
            <a:ext cx="1114697" cy="1114697"/>
          </a:xfrm>
          <a:prstGeom prst="rect">
            <a:avLst/>
          </a:prstGeom>
        </p:spPr>
      </p:pic>
      <p:pic>
        <p:nvPicPr>
          <p:cNvPr id="12" name="Audio 6">
            <a:hlinkClick r:id="" action="ppaction://media"/>
            <a:extLst>
              <a:ext uri="{FF2B5EF4-FFF2-40B4-BE49-F238E27FC236}">
                <a16:creationId xmlns:a16="http://schemas.microsoft.com/office/drawing/2014/main" id="{26E840F3-91BF-B94A-A4D2-CCCD8444753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107955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1"/>
                            </p:stCondLst>
                            <p:childTnLst>
                              <p:par>
                                <p:cTn id="8" presetID="49" presetClass="entr" presetSubtype="0" decel="10000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 calcmode="lin" valueType="num">
                                      <p:cBhvr>
                                        <p:cTn id="12" dur="500" fill="hold"/>
                                        <p:tgtEl>
                                          <p:spTgt spid="17"/>
                                        </p:tgtEl>
                                        <p:attrNameLst>
                                          <p:attrName>style.rotation</p:attrName>
                                        </p:attrNameLst>
                                      </p:cBhvr>
                                      <p:tavLst>
                                        <p:tav tm="0">
                                          <p:val>
                                            <p:fltVal val="360"/>
                                          </p:val>
                                        </p:tav>
                                        <p:tav tm="100000">
                                          <p:val>
                                            <p:fltVal val="0"/>
                                          </p:val>
                                        </p:tav>
                                      </p:tavLst>
                                    </p:anim>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695F23-ABC4-9B4D-98BA-65C596D160D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6497" y1="82396" x2="16497" y2="82396"/>
                        <a14:backgroundMark x1="18537" y1="82274" x2="18537" y2="82274"/>
                        <a14:backgroundMark x1="16837" y1="82152" x2="16837" y2="82152"/>
                        <a14:backgroundMark x1="21939" y1="82152" x2="21939" y2="82152"/>
                      </a14:backgroundRemoval>
                    </a14:imgEffect>
                  </a14:imgLayer>
                </a14:imgProps>
              </a:ext>
            </a:extLst>
          </a:blip>
          <a:stretch>
            <a:fillRect/>
          </a:stretch>
        </p:blipFill>
        <p:spPr>
          <a:xfrm>
            <a:off x="7129478" y="-246117"/>
            <a:ext cx="5161152" cy="7179969"/>
          </a:xfrm>
          <a:prstGeom prst="rect">
            <a:avLst/>
          </a:prstGeom>
        </p:spPr>
      </p:pic>
      <p:sp>
        <p:nvSpPr>
          <p:cNvPr id="2" name="Title 1">
            <a:extLst>
              <a:ext uri="{FF2B5EF4-FFF2-40B4-BE49-F238E27FC236}">
                <a16:creationId xmlns:a16="http://schemas.microsoft.com/office/drawing/2014/main" id="{31717EF7-7B87-824C-B3B8-98BE81EB6CE5}"/>
              </a:ext>
            </a:extLst>
          </p:cNvPr>
          <p:cNvSpPr>
            <a:spLocks noGrp="1"/>
          </p:cNvSpPr>
          <p:nvPr>
            <p:ph type="title"/>
          </p:nvPr>
        </p:nvSpPr>
        <p:spPr>
          <a:xfrm>
            <a:off x="838200" y="365125"/>
            <a:ext cx="10515600" cy="1325563"/>
          </a:xfrm>
        </p:spPr>
        <p:txBody>
          <a:bodyPr/>
          <a:lstStyle/>
          <a:p>
            <a:r>
              <a:rPr lang="en-US">
                <a:solidFill>
                  <a:schemeClr val="accent3"/>
                </a:solidFill>
              </a:rPr>
              <a:t>Experience</a:t>
            </a:r>
          </a:p>
        </p:txBody>
      </p:sp>
      <p:sp>
        <p:nvSpPr>
          <p:cNvPr id="9" name="TextBox 8">
            <a:extLst>
              <a:ext uri="{FF2B5EF4-FFF2-40B4-BE49-F238E27FC236}">
                <a16:creationId xmlns:a16="http://schemas.microsoft.com/office/drawing/2014/main" id="{2507E182-3F32-484D-9F0D-23442918BE8E}"/>
              </a:ext>
            </a:extLst>
          </p:cNvPr>
          <p:cNvSpPr txBox="1"/>
          <p:nvPr/>
        </p:nvSpPr>
        <p:spPr>
          <a:xfrm>
            <a:off x="7987214" y="1502459"/>
            <a:ext cx="3445681" cy="3662541"/>
          </a:xfrm>
          <a:prstGeom prst="rect">
            <a:avLst/>
          </a:prstGeom>
          <a:noFill/>
        </p:spPr>
        <p:txBody>
          <a:bodyPr wrap="square" rtlCol="0">
            <a:spAutoFit/>
          </a:bodyPr>
          <a:lstStyle/>
          <a:p>
            <a:pPr>
              <a:lnSpc>
                <a:spcPct val="150000"/>
              </a:lnSpc>
            </a:pPr>
            <a:r>
              <a:rPr lang="en-US" sz="1600" b="1">
                <a:solidFill>
                  <a:schemeClr val="accent3"/>
                </a:solidFill>
              </a:rPr>
              <a:t>Gamecock Athletics</a:t>
            </a:r>
          </a:p>
          <a:p>
            <a:pPr>
              <a:lnSpc>
                <a:spcPct val="150000"/>
              </a:lnSpc>
            </a:pPr>
            <a:r>
              <a:rPr lang="en-US" sz="1600" b="1" i="1">
                <a:solidFill>
                  <a:schemeClr val="accent3"/>
                </a:solidFill>
              </a:rPr>
              <a:t>Mascot 		</a:t>
            </a:r>
            <a:r>
              <a:rPr lang="en-US" sz="1600" b="1">
                <a:solidFill>
                  <a:schemeClr val="accent3"/>
                </a:solidFill>
              </a:rPr>
              <a:t>Columbia, SC</a:t>
            </a:r>
            <a:endParaRPr lang="en-US" sz="1600" b="1" i="1">
              <a:solidFill>
                <a:schemeClr val="accent3"/>
              </a:solidFill>
            </a:endParaRPr>
          </a:p>
          <a:p>
            <a:pPr>
              <a:lnSpc>
                <a:spcPct val="150000"/>
              </a:lnSpc>
            </a:pPr>
            <a:r>
              <a:rPr lang="en-US" sz="1600" i="1">
                <a:solidFill>
                  <a:schemeClr val="accent3"/>
                </a:solidFill>
              </a:rPr>
              <a:t>May 2017 – May 2020</a:t>
            </a:r>
          </a:p>
          <a:p>
            <a:pPr marL="285750" indent="-285750">
              <a:lnSpc>
                <a:spcPct val="150000"/>
              </a:lnSpc>
              <a:buFont typeface="Arial" panose="020B0604020202020204" pitchFamily="34" charset="0"/>
              <a:buChar char="•"/>
            </a:pPr>
            <a:r>
              <a:rPr lang="en-US" sz="1600">
                <a:solidFill>
                  <a:schemeClr val="accent3"/>
                </a:solidFill>
              </a:rPr>
              <a:t>Hyped the crowd at 20 sporting events resulting in 90% wins</a:t>
            </a:r>
          </a:p>
          <a:p>
            <a:pPr marL="285750" indent="-285750">
              <a:lnSpc>
                <a:spcPct val="150000"/>
              </a:lnSpc>
              <a:buFont typeface="Arial" panose="020B0604020202020204" pitchFamily="34" charset="0"/>
              <a:buChar char="•"/>
            </a:pPr>
            <a:r>
              <a:rPr lang="en-US" sz="1600">
                <a:solidFill>
                  <a:schemeClr val="accent3"/>
                </a:solidFill>
              </a:rPr>
              <a:t>Communicated with only gestures</a:t>
            </a:r>
          </a:p>
          <a:p>
            <a:pPr marL="285750" indent="-285750">
              <a:lnSpc>
                <a:spcPct val="150000"/>
              </a:lnSpc>
              <a:buFont typeface="Arial" panose="020B0604020202020204" pitchFamily="34" charset="0"/>
              <a:buChar char="•"/>
            </a:pPr>
            <a:r>
              <a:rPr lang="en-US" sz="1600">
                <a:solidFill>
                  <a:schemeClr val="accent3"/>
                </a:solidFill>
              </a:rPr>
              <a:t>Scheduled appearances for 10 mascots</a:t>
            </a:r>
          </a:p>
          <a:p>
            <a:pPr marL="285750" indent="-285750">
              <a:buFont typeface="Arial" panose="020B0604020202020204" pitchFamily="34" charset="0"/>
              <a:buChar char="•"/>
            </a:pPr>
            <a:endParaRPr lang="en-US" sz="1600" i="1">
              <a:solidFill>
                <a:schemeClr val="accent3"/>
              </a:solidFill>
            </a:endParaRPr>
          </a:p>
        </p:txBody>
      </p:sp>
      <p:sp>
        <p:nvSpPr>
          <p:cNvPr id="8" name="TextBox 7">
            <a:extLst>
              <a:ext uri="{FF2B5EF4-FFF2-40B4-BE49-F238E27FC236}">
                <a16:creationId xmlns:a16="http://schemas.microsoft.com/office/drawing/2014/main" id="{DCCDD567-F618-F046-8410-D09767D4A7EC}"/>
              </a:ext>
            </a:extLst>
          </p:cNvPr>
          <p:cNvSpPr txBox="1"/>
          <p:nvPr/>
        </p:nvSpPr>
        <p:spPr>
          <a:xfrm>
            <a:off x="7963982" y="1092835"/>
            <a:ext cx="3196709" cy="461665"/>
          </a:xfrm>
          <a:prstGeom prst="rect">
            <a:avLst/>
          </a:prstGeom>
          <a:noFill/>
        </p:spPr>
        <p:txBody>
          <a:bodyPr wrap="none" rtlCol="0">
            <a:spAutoFit/>
          </a:bodyPr>
          <a:lstStyle/>
          <a:p>
            <a:r>
              <a:rPr lang="en-US" sz="2400" b="1">
                <a:solidFill>
                  <a:schemeClr val="accent3"/>
                </a:solidFill>
              </a:rPr>
              <a:t>Relevant Experience</a:t>
            </a:r>
          </a:p>
        </p:txBody>
      </p:sp>
      <p:sp>
        <p:nvSpPr>
          <p:cNvPr id="11" name="Content Placeholder 2">
            <a:extLst>
              <a:ext uri="{FF2B5EF4-FFF2-40B4-BE49-F238E27FC236}">
                <a16:creationId xmlns:a16="http://schemas.microsoft.com/office/drawing/2014/main" id="{43DA3DC5-EF5C-9C4C-87DE-C5E8691C453F}"/>
              </a:ext>
            </a:extLst>
          </p:cNvPr>
          <p:cNvSpPr txBox="1">
            <a:spLocks/>
          </p:cNvSpPr>
          <p:nvPr/>
        </p:nvSpPr>
        <p:spPr>
          <a:xfrm>
            <a:off x="838200" y="1502459"/>
            <a:ext cx="6639032" cy="51073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3400" b="1">
                <a:latin typeface="Arial (body)"/>
                <a:cs typeface="Arial" panose="020B0604020202020204" pitchFamily="34" charset="0"/>
              </a:rPr>
              <a:t>Required Elements</a:t>
            </a:r>
          </a:p>
          <a:p>
            <a:pPr lvl="1">
              <a:lnSpc>
                <a:spcPct val="120000"/>
              </a:lnSpc>
              <a:spcBef>
                <a:spcPts val="0"/>
              </a:spcBef>
            </a:pPr>
            <a:r>
              <a:rPr lang="en-US" sz="2600">
                <a:cs typeface="Arial" panose="020B0604020202020204" pitchFamily="34" charset="0"/>
              </a:rPr>
              <a:t>Employer Name</a:t>
            </a:r>
          </a:p>
          <a:p>
            <a:pPr lvl="1">
              <a:lnSpc>
                <a:spcPct val="120000"/>
              </a:lnSpc>
              <a:spcBef>
                <a:spcPts val="0"/>
              </a:spcBef>
            </a:pPr>
            <a:r>
              <a:rPr lang="en-US" sz="2600">
                <a:cs typeface="Arial" panose="020B0604020202020204" pitchFamily="34" charset="0"/>
              </a:rPr>
              <a:t>Employer Location (City, State OR School)</a:t>
            </a:r>
          </a:p>
          <a:p>
            <a:pPr lvl="1">
              <a:lnSpc>
                <a:spcPct val="120000"/>
              </a:lnSpc>
              <a:spcBef>
                <a:spcPts val="0"/>
              </a:spcBef>
            </a:pPr>
            <a:r>
              <a:rPr lang="en-US" sz="2600">
                <a:cs typeface="Arial" panose="020B0604020202020204" pitchFamily="34" charset="0"/>
              </a:rPr>
              <a:t>Your position title</a:t>
            </a:r>
          </a:p>
          <a:p>
            <a:pPr lvl="1">
              <a:lnSpc>
                <a:spcPct val="120000"/>
              </a:lnSpc>
              <a:spcBef>
                <a:spcPts val="0"/>
              </a:spcBef>
            </a:pPr>
            <a:r>
              <a:rPr lang="en-US" sz="2600">
                <a:cs typeface="Arial" panose="020B0604020202020204" pitchFamily="34" charset="0"/>
              </a:rPr>
              <a:t>Dates of employment</a:t>
            </a:r>
            <a:endParaRPr lang="en-US" sz="2600">
              <a:latin typeface="Arial (body)"/>
              <a:cs typeface="Arial" panose="020B0604020202020204" pitchFamily="34" charset="0"/>
            </a:endParaRPr>
          </a:p>
          <a:p>
            <a:pPr marL="285750" indent="-285750">
              <a:lnSpc>
                <a:spcPct val="120000"/>
              </a:lnSpc>
            </a:pPr>
            <a:r>
              <a:rPr lang="en-US" sz="3400" b="1">
                <a:latin typeface="Arial" panose="020B0604020202020204" pitchFamily="34" charset="0"/>
                <a:cs typeface="Arial" panose="020B0604020202020204" pitchFamily="34" charset="0"/>
              </a:rPr>
              <a:t>Bullet Points</a:t>
            </a:r>
            <a:endParaRPr lang="en-US" sz="3400">
              <a:latin typeface="Arial" panose="020B0604020202020204" pitchFamily="34" charset="0"/>
              <a:cs typeface="Arial" panose="020B0604020202020204" pitchFamily="34" charset="0"/>
            </a:endParaRPr>
          </a:p>
          <a:p>
            <a:pPr lvl="1">
              <a:lnSpc>
                <a:spcPct val="120000"/>
              </a:lnSpc>
              <a:spcBef>
                <a:spcPts val="0"/>
              </a:spcBef>
            </a:pPr>
            <a:r>
              <a:rPr lang="en-US" sz="2600">
                <a:cs typeface="Arial" panose="020B0604020202020204" pitchFamily="34" charset="0"/>
              </a:rPr>
              <a:t>Describe your </a:t>
            </a:r>
            <a:r>
              <a:rPr lang="en-US" sz="2600" i="1">
                <a:cs typeface="Arial" panose="020B0604020202020204" pitchFamily="34" charset="0"/>
              </a:rPr>
              <a:t>most</a:t>
            </a:r>
            <a:r>
              <a:rPr lang="en-US" sz="2600">
                <a:cs typeface="Arial" panose="020B0604020202020204" pitchFamily="34" charset="0"/>
              </a:rPr>
              <a:t> essential tasks and </a:t>
            </a:r>
            <a:r>
              <a:rPr lang="en-US" sz="2600" i="1">
                <a:cs typeface="Arial" panose="020B0604020202020204" pitchFamily="34" charset="0"/>
              </a:rPr>
              <a:t>biggest</a:t>
            </a:r>
            <a:r>
              <a:rPr lang="en-US" sz="2600">
                <a:cs typeface="Arial" panose="020B0604020202020204" pitchFamily="34" charset="0"/>
              </a:rPr>
              <a:t> accomplishments</a:t>
            </a:r>
          </a:p>
          <a:p>
            <a:pPr lvl="1">
              <a:lnSpc>
                <a:spcPct val="120000"/>
              </a:lnSpc>
              <a:spcBef>
                <a:spcPts val="0"/>
              </a:spcBef>
            </a:pPr>
            <a:r>
              <a:rPr lang="en-US" sz="2600">
                <a:cs typeface="Arial" panose="020B0604020202020204" pitchFamily="34" charset="0"/>
              </a:rPr>
              <a:t>Use short, concise sentences (no more than 1-2 lines per bullet point)</a:t>
            </a:r>
          </a:p>
          <a:p>
            <a:pPr lvl="1">
              <a:lnSpc>
                <a:spcPct val="120000"/>
              </a:lnSpc>
              <a:spcBef>
                <a:spcPts val="0"/>
              </a:spcBef>
            </a:pPr>
            <a:r>
              <a:rPr lang="en-US" sz="2600">
                <a:cs typeface="Arial" panose="020B0604020202020204" pitchFamily="34" charset="0"/>
              </a:rPr>
              <a:t>3-6 bullets per experience</a:t>
            </a:r>
          </a:p>
          <a:p>
            <a:pPr lvl="1">
              <a:lnSpc>
                <a:spcPct val="120000"/>
              </a:lnSpc>
              <a:spcBef>
                <a:spcPts val="0"/>
              </a:spcBef>
            </a:pPr>
            <a:r>
              <a:rPr lang="en-US" sz="2600">
                <a:cs typeface="Arial" panose="020B0604020202020204" pitchFamily="34" charset="0"/>
              </a:rPr>
              <a:t>Describe “soft” (transferable) skills you utilized (i.e. communication, teamwork, customer service)</a:t>
            </a:r>
          </a:p>
          <a:p>
            <a:pPr lvl="1">
              <a:lnSpc>
                <a:spcPct val="120000"/>
              </a:lnSpc>
              <a:spcBef>
                <a:spcPts val="0"/>
              </a:spcBef>
            </a:pPr>
            <a:r>
              <a:rPr lang="en-US" sz="2600">
                <a:cs typeface="Arial" panose="020B0604020202020204" pitchFamily="34" charset="0"/>
              </a:rPr>
              <a:t>Qualify and quantify: Use numbers, percentages, dollar amounts</a:t>
            </a:r>
          </a:p>
          <a:p>
            <a:pPr lvl="1">
              <a:lnSpc>
                <a:spcPct val="120000"/>
              </a:lnSpc>
              <a:spcBef>
                <a:spcPts val="0"/>
              </a:spcBef>
            </a:pPr>
            <a:r>
              <a:rPr lang="en-US" sz="2600">
                <a:latin typeface="Arial (body)"/>
                <a:cs typeface="Arial" panose="020B0604020202020204" pitchFamily="34" charset="0"/>
              </a:rPr>
              <a:t>Use past tense unless the experience is still happening </a:t>
            </a:r>
            <a:br>
              <a:rPr lang="en-US" sz="2600">
                <a:latin typeface="Arial (body)"/>
                <a:cs typeface="Arial" panose="020B0604020202020204" pitchFamily="34" charset="0"/>
              </a:rPr>
            </a:br>
            <a:endParaRPr lang="en-US" sz="2600">
              <a:latin typeface="Arial (body)"/>
              <a:cs typeface="Arial" panose="020B0604020202020204" pitchFamily="34" charset="0"/>
            </a:endParaRPr>
          </a:p>
          <a:p>
            <a:pPr>
              <a:lnSpc>
                <a:spcPct val="120000"/>
              </a:lnSpc>
            </a:pPr>
            <a:endParaRPr lang="en-US"/>
          </a:p>
        </p:txBody>
      </p:sp>
      <p:pic>
        <p:nvPicPr>
          <p:cNvPr id="14" name="Picture 13" descr="A close up of a sign&#10;&#10;Description automatically generated">
            <a:extLst>
              <a:ext uri="{FF2B5EF4-FFF2-40B4-BE49-F238E27FC236}">
                <a16:creationId xmlns:a16="http://schemas.microsoft.com/office/drawing/2014/main" id="{810D384F-46BB-B248-AA67-FFEAA962830C}"/>
              </a:ext>
            </a:extLst>
          </p:cNvPr>
          <p:cNvPicPr>
            <a:picLocks noChangeAspect="1"/>
          </p:cNvPicPr>
          <p:nvPr/>
        </p:nvPicPr>
        <p:blipFill>
          <a:blip r:embed="rId7"/>
          <a:stretch>
            <a:fillRect/>
          </a:stretch>
        </p:blipFill>
        <p:spPr>
          <a:xfrm>
            <a:off x="3718559" y="361369"/>
            <a:ext cx="1114697" cy="1114697"/>
          </a:xfrm>
          <a:prstGeom prst="rect">
            <a:avLst/>
          </a:prstGeom>
        </p:spPr>
      </p:pic>
      <p:pic>
        <p:nvPicPr>
          <p:cNvPr id="12" name="Audio 14">
            <a:hlinkClick r:id="" action="ppaction://media"/>
            <a:extLst>
              <a:ext uri="{FF2B5EF4-FFF2-40B4-BE49-F238E27FC236}">
                <a16:creationId xmlns:a16="http://schemas.microsoft.com/office/drawing/2014/main" id="{7735AE3B-4BA5-2046-8B17-08E330CD450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118592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5CDD-9F83-6B45-B5EC-7E9C106A5658}"/>
              </a:ext>
            </a:extLst>
          </p:cNvPr>
          <p:cNvSpPr>
            <a:spLocks noGrp="1"/>
          </p:cNvSpPr>
          <p:nvPr>
            <p:ph type="title"/>
          </p:nvPr>
        </p:nvSpPr>
        <p:spPr/>
        <p:txBody>
          <a:bodyPr/>
          <a:lstStyle/>
          <a:p>
            <a:r>
              <a:rPr lang="en-US">
                <a:solidFill>
                  <a:schemeClr val="accent1"/>
                </a:solidFill>
              </a:rPr>
              <a:t>Skills</a:t>
            </a:r>
          </a:p>
        </p:txBody>
      </p:sp>
      <p:sp>
        <p:nvSpPr>
          <p:cNvPr id="6" name="Content Placeholder 5">
            <a:extLst>
              <a:ext uri="{FF2B5EF4-FFF2-40B4-BE49-F238E27FC236}">
                <a16:creationId xmlns:a16="http://schemas.microsoft.com/office/drawing/2014/main" id="{D772C4A4-BF91-3A4C-A2A8-953BA8812911}"/>
              </a:ext>
            </a:extLst>
          </p:cNvPr>
          <p:cNvSpPr>
            <a:spLocks noGrp="1"/>
          </p:cNvSpPr>
          <p:nvPr>
            <p:ph sz="half" idx="1"/>
          </p:nvPr>
        </p:nvSpPr>
        <p:spPr>
          <a:xfrm>
            <a:off x="838199" y="1423851"/>
            <a:ext cx="6908075" cy="5069024"/>
          </a:xfrm>
        </p:spPr>
        <p:txBody>
          <a:bodyPr>
            <a:normAutofit fontScale="85000" lnSpcReduction="20000"/>
          </a:bodyPr>
          <a:lstStyle/>
          <a:p>
            <a:pPr>
              <a:lnSpc>
                <a:spcPct val="120000"/>
              </a:lnSpc>
              <a:spcBef>
                <a:spcPts val="0"/>
              </a:spcBef>
            </a:pPr>
            <a:r>
              <a:rPr lang="en-US" b="1">
                <a:cs typeface="Arial" panose="020B0604020202020204" pitchFamily="34" charset="0"/>
              </a:rPr>
              <a:t>Focus on “hard skills”</a:t>
            </a:r>
          </a:p>
          <a:p>
            <a:pPr lvl="1">
              <a:lnSpc>
                <a:spcPct val="120000"/>
              </a:lnSpc>
              <a:spcBef>
                <a:spcPts val="0"/>
              </a:spcBef>
            </a:pPr>
            <a:r>
              <a:rPr lang="en-US">
                <a:cs typeface="Arial" panose="020B0604020202020204" pitchFamily="34" charset="0"/>
              </a:rPr>
              <a:t>Technical proficiencies</a:t>
            </a:r>
          </a:p>
          <a:p>
            <a:pPr lvl="1">
              <a:lnSpc>
                <a:spcPct val="120000"/>
              </a:lnSpc>
              <a:spcBef>
                <a:spcPts val="0"/>
              </a:spcBef>
            </a:pPr>
            <a:r>
              <a:rPr lang="en-US">
                <a:cs typeface="Arial" panose="020B0604020202020204" pitchFamily="34" charset="0"/>
              </a:rPr>
              <a:t>Sub-Categories, if needed:</a:t>
            </a:r>
          </a:p>
          <a:p>
            <a:pPr lvl="2" fontAlgn="t">
              <a:lnSpc>
                <a:spcPct val="120000"/>
              </a:lnSpc>
            </a:pPr>
            <a:r>
              <a:rPr lang="en-US" sz="2100"/>
              <a:t>Programming Languages</a:t>
            </a:r>
          </a:p>
          <a:p>
            <a:pPr lvl="2" fontAlgn="t">
              <a:lnSpc>
                <a:spcPct val="120000"/>
              </a:lnSpc>
            </a:pPr>
            <a:r>
              <a:rPr lang="en-US" sz="2100"/>
              <a:t>Networking</a:t>
            </a:r>
          </a:p>
          <a:p>
            <a:pPr lvl="2" fontAlgn="t">
              <a:lnSpc>
                <a:spcPct val="120000"/>
              </a:lnSpc>
            </a:pPr>
            <a:r>
              <a:rPr lang="en-US" sz="2100"/>
              <a:t>Design Software</a:t>
            </a:r>
          </a:p>
          <a:p>
            <a:pPr lvl="2" fontAlgn="t">
              <a:lnSpc>
                <a:spcPct val="120000"/>
              </a:lnSpc>
            </a:pPr>
            <a:r>
              <a:rPr lang="en-US" sz="2100"/>
              <a:t>Foreign Languages</a:t>
            </a:r>
          </a:p>
          <a:p>
            <a:pPr lvl="2" fontAlgn="t">
              <a:lnSpc>
                <a:spcPct val="120000"/>
              </a:lnSpc>
            </a:pPr>
            <a:r>
              <a:rPr lang="en-US" sz="2100"/>
              <a:t>Web Systems &amp; Technologies</a:t>
            </a:r>
          </a:p>
          <a:p>
            <a:pPr lvl="2" fontAlgn="t">
              <a:lnSpc>
                <a:spcPct val="120000"/>
              </a:lnSpc>
            </a:pPr>
            <a:r>
              <a:rPr lang="en-US" sz="2100"/>
              <a:t>Platform Technologies</a:t>
            </a:r>
            <a:endParaRPr lang="en-US" sz="1600">
              <a:cs typeface="Arial" panose="020B0604020202020204" pitchFamily="34" charset="0"/>
            </a:endParaRPr>
          </a:p>
          <a:p>
            <a:pPr marL="0" indent="0">
              <a:spcBef>
                <a:spcPts val="0"/>
              </a:spcBef>
              <a:buNone/>
            </a:pPr>
            <a:endParaRPr lang="en-US">
              <a:cs typeface="Arial" panose="020B0604020202020204" pitchFamily="34" charset="0"/>
            </a:endParaRPr>
          </a:p>
          <a:p>
            <a:pPr>
              <a:lnSpc>
                <a:spcPct val="120000"/>
              </a:lnSpc>
              <a:spcBef>
                <a:spcPts val="0"/>
              </a:spcBef>
            </a:pPr>
            <a:r>
              <a:rPr lang="en-US" b="1">
                <a:cs typeface="Arial" panose="020B0604020202020204" pitchFamily="34" charset="0"/>
              </a:rPr>
              <a:t>Avoid listing “soft skills”</a:t>
            </a:r>
            <a:r>
              <a:rPr lang="en-US" sz="3300" b="1">
                <a:cs typeface="Arial" panose="020B0604020202020204" pitchFamily="34" charset="0"/>
              </a:rPr>
              <a:t> </a:t>
            </a:r>
            <a:r>
              <a:rPr lang="en-US" sz="2400">
                <a:cs typeface="Arial" panose="020B0604020202020204" pitchFamily="34" charset="0"/>
              </a:rPr>
              <a:t>– things like teamwork, communication, organization, problem solving, etc.</a:t>
            </a:r>
          </a:p>
          <a:p>
            <a:pPr lvl="1">
              <a:lnSpc>
                <a:spcPct val="120000"/>
              </a:lnSpc>
              <a:spcBef>
                <a:spcPts val="0"/>
              </a:spcBef>
            </a:pPr>
            <a:r>
              <a:rPr lang="en-US">
                <a:cs typeface="Arial" panose="020B0604020202020204" pitchFamily="34" charset="0"/>
              </a:rPr>
              <a:t>These skills are subjective and hard to qualify</a:t>
            </a:r>
          </a:p>
          <a:p>
            <a:pPr lvl="1">
              <a:lnSpc>
                <a:spcPct val="120000"/>
              </a:lnSpc>
              <a:spcBef>
                <a:spcPts val="0"/>
              </a:spcBef>
            </a:pPr>
            <a:r>
              <a:rPr lang="en-US">
                <a:cs typeface="Arial" panose="020B0604020202020204" pitchFamily="34" charset="0"/>
              </a:rPr>
              <a:t>Instead, prove that you have soft skills through descriptive bullet points in the experience section</a:t>
            </a:r>
          </a:p>
          <a:p>
            <a:endParaRPr lang="en-US"/>
          </a:p>
        </p:txBody>
      </p:sp>
      <p:pic>
        <p:nvPicPr>
          <p:cNvPr id="5" name="Picture 4">
            <a:extLst>
              <a:ext uri="{FF2B5EF4-FFF2-40B4-BE49-F238E27FC236}">
                <a16:creationId xmlns:a16="http://schemas.microsoft.com/office/drawing/2014/main" id="{63EEC0D9-31AB-B043-B607-8A8F295E095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6497" y1="82396" x2="16497" y2="82396"/>
                        <a14:backgroundMark x1="18537" y1="82274" x2="18537" y2="82274"/>
                        <a14:backgroundMark x1="16837" y1="82152" x2="16837" y2="82152"/>
                        <a14:backgroundMark x1="21939" y1="82152" x2="21939" y2="82152"/>
                      </a14:backgroundRemoval>
                    </a14:imgEffect>
                  </a14:imgLayer>
                </a14:imgProps>
              </a:ext>
            </a:extLst>
          </a:blip>
          <a:stretch>
            <a:fillRect/>
          </a:stretch>
        </p:blipFill>
        <p:spPr>
          <a:xfrm>
            <a:off x="7129478" y="-246117"/>
            <a:ext cx="5161152" cy="7179969"/>
          </a:xfrm>
          <a:prstGeom prst="rect">
            <a:avLst/>
          </a:prstGeom>
        </p:spPr>
      </p:pic>
      <p:sp>
        <p:nvSpPr>
          <p:cNvPr id="8" name="TextBox 7">
            <a:extLst>
              <a:ext uri="{FF2B5EF4-FFF2-40B4-BE49-F238E27FC236}">
                <a16:creationId xmlns:a16="http://schemas.microsoft.com/office/drawing/2014/main" id="{3A2FD9FD-CFD1-7148-B907-A89FC5E1B1B7}"/>
              </a:ext>
            </a:extLst>
          </p:cNvPr>
          <p:cNvSpPr txBox="1"/>
          <p:nvPr/>
        </p:nvSpPr>
        <p:spPr>
          <a:xfrm>
            <a:off x="7987214" y="1502459"/>
            <a:ext cx="3445681" cy="10772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a:solidFill>
                  <a:schemeClr val="accent1"/>
                </a:solidFill>
              </a:rPr>
              <a:t>Sign Language</a:t>
            </a:r>
          </a:p>
          <a:p>
            <a:pPr marL="285750" indent="-285750">
              <a:lnSpc>
                <a:spcPct val="150000"/>
              </a:lnSpc>
              <a:buFont typeface="Arial" panose="020B0604020202020204" pitchFamily="34" charset="0"/>
              <a:buChar char="•"/>
            </a:pPr>
            <a:r>
              <a:rPr lang="en-US" sz="1600">
                <a:solidFill>
                  <a:schemeClr val="accent1"/>
                </a:solidFill>
              </a:rPr>
              <a:t>Microsoft Excel Proficient</a:t>
            </a:r>
          </a:p>
          <a:p>
            <a:pPr marL="285750" indent="-285750">
              <a:buFont typeface="Arial" panose="020B0604020202020204" pitchFamily="34" charset="0"/>
              <a:buChar char="•"/>
            </a:pPr>
            <a:endParaRPr lang="en-US" sz="1600" i="1">
              <a:solidFill>
                <a:schemeClr val="accent1"/>
              </a:solidFill>
            </a:endParaRPr>
          </a:p>
        </p:txBody>
      </p:sp>
      <p:sp>
        <p:nvSpPr>
          <p:cNvPr id="9" name="TextBox 8">
            <a:extLst>
              <a:ext uri="{FF2B5EF4-FFF2-40B4-BE49-F238E27FC236}">
                <a16:creationId xmlns:a16="http://schemas.microsoft.com/office/drawing/2014/main" id="{C83872E6-1343-1144-BD1C-B5C3C92CC68C}"/>
              </a:ext>
            </a:extLst>
          </p:cNvPr>
          <p:cNvSpPr txBox="1"/>
          <p:nvPr/>
        </p:nvSpPr>
        <p:spPr>
          <a:xfrm>
            <a:off x="7963982" y="1092835"/>
            <a:ext cx="987771" cy="461665"/>
          </a:xfrm>
          <a:prstGeom prst="rect">
            <a:avLst/>
          </a:prstGeom>
          <a:noFill/>
        </p:spPr>
        <p:txBody>
          <a:bodyPr wrap="none" rtlCol="0">
            <a:spAutoFit/>
          </a:bodyPr>
          <a:lstStyle/>
          <a:p>
            <a:r>
              <a:rPr lang="en-US" sz="2400" b="1">
                <a:solidFill>
                  <a:schemeClr val="accent1"/>
                </a:solidFill>
              </a:rPr>
              <a:t>Skills</a:t>
            </a:r>
          </a:p>
        </p:txBody>
      </p:sp>
      <p:pic>
        <p:nvPicPr>
          <p:cNvPr id="13" name="Picture 12" descr="A picture containing object, light&#10;&#10;Description automatically generated">
            <a:extLst>
              <a:ext uri="{FF2B5EF4-FFF2-40B4-BE49-F238E27FC236}">
                <a16:creationId xmlns:a16="http://schemas.microsoft.com/office/drawing/2014/main" id="{A50B213D-59E9-B040-9F28-55E9DE0FA5EC}"/>
              </a:ext>
            </a:extLst>
          </p:cNvPr>
          <p:cNvPicPr>
            <a:picLocks noChangeAspect="1"/>
          </p:cNvPicPr>
          <p:nvPr/>
        </p:nvPicPr>
        <p:blipFill>
          <a:blip r:embed="rId7"/>
          <a:stretch>
            <a:fillRect/>
          </a:stretch>
        </p:blipFill>
        <p:spPr>
          <a:xfrm>
            <a:off x="2612239" y="430757"/>
            <a:ext cx="914400" cy="914400"/>
          </a:xfrm>
          <a:prstGeom prst="rect">
            <a:avLst/>
          </a:prstGeom>
        </p:spPr>
      </p:pic>
      <p:pic>
        <p:nvPicPr>
          <p:cNvPr id="10" name="Audio 2">
            <a:hlinkClick r:id="" action="ppaction://media"/>
            <a:extLst>
              <a:ext uri="{FF2B5EF4-FFF2-40B4-BE49-F238E27FC236}">
                <a16:creationId xmlns:a16="http://schemas.microsoft.com/office/drawing/2014/main" id="{9A0A388E-31DA-1446-ACEC-9C4DA8D4773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41025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1"/>
                            </p:stCondLst>
                            <p:childTnLst>
                              <p:par>
                                <p:cTn id="8" presetID="49" presetClass="entr" presetSubtype="0" decel="10000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 calcmode="lin" valueType="num">
                                      <p:cBhvr>
                                        <p:cTn id="12" dur="500" fill="hold"/>
                                        <p:tgtEl>
                                          <p:spTgt spid="13"/>
                                        </p:tgtEl>
                                        <p:attrNameLst>
                                          <p:attrName>style.rotation</p:attrName>
                                        </p:attrNameLst>
                                      </p:cBhvr>
                                      <p:tavLst>
                                        <p:tav tm="0">
                                          <p:val>
                                            <p:fltVal val="360"/>
                                          </p:val>
                                        </p:tav>
                                        <p:tav tm="100000">
                                          <p:val>
                                            <p:fltVal val="0"/>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D582-A8E7-534F-B7AE-53A7CBE51ABD}"/>
              </a:ext>
            </a:extLst>
          </p:cNvPr>
          <p:cNvSpPr>
            <a:spLocks noGrp="1"/>
          </p:cNvSpPr>
          <p:nvPr>
            <p:ph type="title"/>
          </p:nvPr>
        </p:nvSpPr>
        <p:spPr/>
        <p:txBody>
          <a:bodyPr/>
          <a:lstStyle/>
          <a:p>
            <a:r>
              <a:rPr lang="en-US"/>
              <a:t>Optional Sections</a:t>
            </a:r>
          </a:p>
        </p:txBody>
      </p:sp>
      <p:sp>
        <p:nvSpPr>
          <p:cNvPr id="3" name="Content Placeholder 2">
            <a:extLst>
              <a:ext uri="{FF2B5EF4-FFF2-40B4-BE49-F238E27FC236}">
                <a16:creationId xmlns:a16="http://schemas.microsoft.com/office/drawing/2014/main" id="{DAC8C429-0C0D-CA4E-BF00-37FACB2A42CB}"/>
              </a:ext>
            </a:extLst>
          </p:cNvPr>
          <p:cNvSpPr>
            <a:spLocks noGrp="1"/>
          </p:cNvSpPr>
          <p:nvPr>
            <p:ph idx="1"/>
          </p:nvPr>
        </p:nvSpPr>
        <p:spPr>
          <a:xfrm>
            <a:off x="838200" y="1515292"/>
            <a:ext cx="10515600" cy="4477810"/>
          </a:xfrm>
        </p:spPr>
        <p:txBody>
          <a:bodyPr>
            <a:normAutofit/>
          </a:bodyPr>
          <a:lstStyle/>
          <a:p>
            <a:pPr>
              <a:lnSpc>
                <a:spcPct val="100000"/>
              </a:lnSpc>
              <a:spcBef>
                <a:spcPts val="0"/>
              </a:spcBef>
            </a:pPr>
            <a:r>
              <a:rPr lang="en-US" sz="2400" b="1">
                <a:latin typeface="Arial" panose="020B0604020202020204" pitchFamily="34" charset="0"/>
                <a:cs typeface="Arial" panose="020B0604020202020204" pitchFamily="34" charset="0"/>
              </a:rPr>
              <a:t>Interests/Activities Section</a:t>
            </a:r>
            <a:endParaRPr lang="en-US" sz="2400">
              <a:latin typeface="Arial" panose="020B0604020202020204" pitchFamily="34" charset="0"/>
              <a:cs typeface="Arial" panose="020B0604020202020204" pitchFamily="34" charset="0"/>
            </a:endParaRPr>
          </a:p>
          <a:p>
            <a:pPr lvl="1" fontAlgn="base">
              <a:lnSpc>
                <a:spcPct val="100000"/>
              </a:lnSpc>
              <a:spcBef>
                <a:spcPts val="0"/>
              </a:spcBef>
            </a:pPr>
            <a:r>
              <a:rPr lang="en-US" sz="2000">
                <a:latin typeface="Arial" panose="020B0604020202020204" pitchFamily="34" charset="0"/>
                <a:cs typeface="Arial" panose="020B0604020202020204" pitchFamily="34" charset="0"/>
              </a:rPr>
              <a:t>Format like an experience OR include as a list</a:t>
            </a:r>
            <a:endParaRPr lang="en-US" sz="2000" b="1">
              <a:latin typeface="Arial" panose="020B0604020202020204" pitchFamily="34" charset="0"/>
              <a:cs typeface="Arial" panose="020B0604020202020204" pitchFamily="34" charset="0"/>
            </a:endParaRPr>
          </a:p>
          <a:p>
            <a:pPr lvl="1" fontAlgn="base">
              <a:lnSpc>
                <a:spcPct val="100000"/>
              </a:lnSpc>
              <a:spcBef>
                <a:spcPts val="0"/>
              </a:spcBef>
            </a:pPr>
            <a:r>
              <a:rPr lang="en-US" sz="2000">
                <a:latin typeface="Arial" panose="020B0604020202020204" pitchFamily="34" charset="0"/>
                <a:cs typeface="Arial" panose="020B0604020202020204" pitchFamily="34" charset="0"/>
              </a:rPr>
              <a:t>Demonstrate your involvement in the community/on campus</a:t>
            </a:r>
            <a:endParaRPr lang="en-US" sz="2000" b="1">
              <a:latin typeface="Arial" panose="020B0604020202020204" pitchFamily="34" charset="0"/>
              <a:cs typeface="Arial" panose="020B0604020202020204" pitchFamily="34" charset="0"/>
            </a:endParaRPr>
          </a:p>
          <a:p>
            <a:pPr lvl="1" fontAlgn="base">
              <a:lnSpc>
                <a:spcPct val="100000"/>
              </a:lnSpc>
              <a:spcBef>
                <a:spcPts val="0"/>
              </a:spcBef>
            </a:pPr>
            <a:r>
              <a:rPr lang="en-US" sz="2000">
                <a:latin typeface="Arial" panose="020B0604020202020204" pitchFamily="34" charset="0"/>
                <a:cs typeface="Arial" panose="020B0604020202020204" pitchFamily="34" charset="0"/>
              </a:rPr>
              <a:t>Including </a:t>
            </a:r>
            <a:r>
              <a:rPr lang="en-US" sz="2000" i="1">
                <a:latin typeface="Arial" panose="020B0604020202020204" pitchFamily="34" charset="0"/>
                <a:cs typeface="Arial" panose="020B0604020202020204" pitchFamily="34" charset="0"/>
              </a:rPr>
              <a:t>professional associations </a:t>
            </a:r>
            <a:r>
              <a:rPr lang="en-US" sz="2000">
                <a:latin typeface="Arial" panose="020B0604020202020204" pitchFamily="34" charset="0"/>
                <a:cs typeface="Arial" panose="020B0604020202020204" pitchFamily="34" charset="0"/>
              </a:rPr>
              <a:t>can display your involvement in the field</a:t>
            </a:r>
            <a:endParaRPr lang="en-US" sz="2000" b="1">
              <a:latin typeface="Arial" panose="020B0604020202020204" pitchFamily="34" charset="0"/>
              <a:cs typeface="Arial" panose="020B0604020202020204" pitchFamily="34" charset="0"/>
            </a:endParaRPr>
          </a:p>
          <a:p>
            <a:pPr lvl="1" fontAlgn="base">
              <a:lnSpc>
                <a:spcPct val="100000"/>
              </a:lnSpc>
              <a:spcBef>
                <a:spcPts val="0"/>
              </a:spcBef>
            </a:pPr>
            <a:r>
              <a:rPr lang="en-US" sz="2000" i="1">
                <a:latin typeface="Arial" panose="020B0604020202020204" pitchFamily="34" charset="0"/>
                <a:cs typeface="Arial" panose="020B0604020202020204" pitchFamily="34" charset="0"/>
              </a:rPr>
              <a:t>Avoid</a:t>
            </a:r>
            <a:r>
              <a:rPr lang="en-US" sz="2000">
                <a:latin typeface="Arial" panose="020B0604020202020204" pitchFamily="34" charset="0"/>
                <a:cs typeface="Arial" panose="020B0604020202020204" pitchFamily="34" charset="0"/>
              </a:rPr>
              <a:t> personal interests/activities like knitting or rock climbing – those won’t carry much weight unless you’re applying for very specific industries</a:t>
            </a:r>
          </a:p>
          <a:p>
            <a:pPr marL="457200" lvl="1" indent="0" fontAlgn="base">
              <a:lnSpc>
                <a:spcPct val="100000"/>
              </a:lnSpc>
              <a:spcBef>
                <a:spcPts val="0"/>
              </a:spcBef>
              <a:buNone/>
            </a:pPr>
            <a:endParaRPr lang="en-US" sz="2000" b="1">
              <a:latin typeface="Arial" panose="020B0604020202020204" pitchFamily="34" charset="0"/>
              <a:cs typeface="Arial" panose="020B0604020202020204" pitchFamily="34" charset="0"/>
            </a:endParaRPr>
          </a:p>
          <a:p>
            <a:pPr marL="457200" lvl="1" indent="0" fontAlgn="base">
              <a:lnSpc>
                <a:spcPct val="100000"/>
              </a:lnSpc>
              <a:spcBef>
                <a:spcPts val="0"/>
              </a:spcBef>
              <a:buNone/>
            </a:pPr>
            <a:endParaRPr lang="en-US" sz="2000" b="1">
              <a:latin typeface="Arial" panose="020B0604020202020204" pitchFamily="34" charset="0"/>
              <a:cs typeface="Arial" panose="020B0604020202020204" pitchFamily="34" charset="0"/>
            </a:endParaRPr>
          </a:p>
          <a:p>
            <a:pPr>
              <a:lnSpc>
                <a:spcPct val="100000"/>
              </a:lnSpc>
              <a:spcBef>
                <a:spcPts val="0"/>
              </a:spcBef>
            </a:pPr>
            <a:r>
              <a:rPr lang="en-US" sz="2400" b="1">
                <a:latin typeface="Arial" panose="020B0604020202020204" pitchFamily="34" charset="0"/>
                <a:cs typeface="Arial" panose="020B0604020202020204" pitchFamily="34" charset="0"/>
              </a:rPr>
              <a:t>Course Projects Section</a:t>
            </a:r>
            <a:endParaRPr lang="en-US" sz="2400">
              <a:latin typeface="Arial" panose="020B0604020202020204" pitchFamily="34" charset="0"/>
              <a:cs typeface="Arial" panose="020B0604020202020204" pitchFamily="34" charset="0"/>
            </a:endParaRPr>
          </a:p>
          <a:p>
            <a:pPr lvl="1" fontAlgn="base">
              <a:lnSpc>
                <a:spcPct val="100000"/>
              </a:lnSpc>
              <a:spcBef>
                <a:spcPts val="0"/>
              </a:spcBef>
            </a:pPr>
            <a:r>
              <a:rPr lang="en-US" sz="2000">
                <a:latin typeface="Arial" panose="020B0604020202020204" pitchFamily="34" charset="0"/>
                <a:cs typeface="Arial" panose="020B0604020202020204" pitchFamily="34" charset="0"/>
              </a:rPr>
              <a:t>Include if relevant work experience is limited</a:t>
            </a:r>
            <a:endParaRPr lang="en-US" sz="2000" b="1">
              <a:latin typeface="Arial" panose="020B0604020202020204" pitchFamily="34" charset="0"/>
              <a:cs typeface="Arial" panose="020B0604020202020204" pitchFamily="34" charset="0"/>
            </a:endParaRPr>
          </a:p>
          <a:p>
            <a:pPr lvl="1" fontAlgn="base">
              <a:lnSpc>
                <a:spcPct val="100000"/>
              </a:lnSpc>
              <a:spcBef>
                <a:spcPts val="0"/>
              </a:spcBef>
            </a:pPr>
            <a:r>
              <a:rPr lang="en-US" sz="2000">
                <a:latin typeface="Arial" panose="020B0604020202020204" pitchFamily="34" charset="0"/>
                <a:cs typeface="Arial" panose="020B0604020202020204" pitchFamily="34" charset="0"/>
              </a:rPr>
              <a:t>Indicates that you know how to put theory to practice</a:t>
            </a:r>
            <a:endParaRPr lang="en-US" sz="2000" b="1">
              <a:latin typeface="Arial" panose="020B0604020202020204" pitchFamily="34" charset="0"/>
              <a:cs typeface="Arial" panose="020B0604020202020204" pitchFamily="34" charset="0"/>
            </a:endParaRPr>
          </a:p>
          <a:p>
            <a:pPr lvl="1">
              <a:lnSpc>
                <a:spcPct val="100000"/>
              </a:lnSpc>
              <a:spcBef>
                <a:spcPts val="0"/>
              </a:spcBef>
            </a:pPr>
            <a:r>
              <a:rPr lang="en-US" sz="2000">
                <a:latin typeface="Arial" panose="020B0604020202020204" pitchFamily="34" charset="0"/>
                <a:cs typeface="Arial" panose="020B0604020202020204" pitchFamily="34" charset="0"/>
              </a:rPr>
              <a:t>Even if relevant work experience is </a:t>
            </a:r>
            <a:r>
              <a:rPr lang="en-US" sz="2000" i="1">
                <a:latin typeface="Arial" panose="020B0604020202020204" pitchFamily="34" charset="0"/>
                <a:cs typeface="Arial" panose="020B0604020202020204" pitchFamily="34" charset="0"/>
              </a:rPr>
              <a:t>not </a:t>
            </a:r>
            <a:r>
              <a:rPr lang="en-US" sz="2000">
                <a:latin typeface="Arial" panose="020B0604020202020204" pitchFamily="34" charset="0"/>
                <a:cs typeface="Arial" panose="020B0604020202020204" pitchFamily="34" charset="0"/>
              </a:rPr>
              <a:t>limited, it’s usually good to include a Capstone project!</a:t>
            </a:r>
          </a:p>
          <a:p>
            <a:endParaRPr lang="en-US"/>
          </a:p>
        </p:txBody>
      </p:sp>
      <p:pic>
        <p:nvPicPr>
          <p:cNvPr id="11" name="Picture 10" descr="A close up of a logo&#10;&#10;Description automatically generated">
            <a:extLst>
              <a:ext uri="{FF2B5EF4-FFF2-40B4-BE49-F238E27FC236}">
                <a16:creationId xmlns:a16="http://schemas.microsoft.com/office/drawing/2014/main" id="{9D3B2EFF-24C9-6C4F-B52D-5D68C4064EE1}"/>
              </a:ext>
            </a:extLst>
          </p:cNvPr>
          <p:cNvPicPr>
            <a:picLocks noChangeAspect="1"/>
          </p:cNvPicPr>
          <p:nvPr/>
        </p:nvPicPr>
        <p:blipFill>
          <a:blip r:embed="rId5"/>
          <a:stretch>
            <a:fillRect/>
          </a:stretch>
        </p:blipFill>
        <p:spPr>
          <a:xfrm>
            <a:off x="4672308" y="3429000"/>
            <a:ext cx="1018583" cy="1018583"/>
          </a:xfrm>
          <a:prstGeom prst="rect">
            <a:avLst/>
          </a:prstGeom>
        </p:spPr>
      </p:pic>
      <p:pic>
        <p:nvPicPr>
          <p:cNvPr id="13" name="Picture 12" descr="A close up of a logo&#10;&#10;Description automatically generated">
            <a:extLst>
              <a:ext uri="{FF2B5EF4-FFF2-40B4-BE49-F238E27FC236}">
                <a16:creationId xmlns:a16="http://schemas.microsoft.com/office/drawing/2014/main" id="{137B2944-C06B-D14A-8067-C4236AF905EF}"/>
              </a:ext>
            </a:extLst>
          </p:cNvPr>
          <p:cNvPicPr>
            <a:picLocks noChangeAspect="1"/>
          </p:cNvPicPr>
          <p:nvPr/>
        </p:nvPicPr>
        <p:blipFill>
          <a:blip r:embed="rId6"/>
          <a:stretch>
            <a:fillRect/>
          </a:stretch>
        </p:blipFill>
        <p:spPr>
          <a:xfrm>
            <a:off x="5181600" y="1167242"/>
            <a:ext cx="775063" cy="775063"/>
          </a:xfrm>
          <a:prstGeom prst="rect">
            <a:avLst/>
          </a:prstGeom>
        </p:spPr>
      </p:pic>
      <p:pic>
        <p:nvPicPr>
          <p:cNvPr id="6" name="Audio 4">
            <a:hlinkClick r:id="" action="ppaction://media"/>
            <a:extLst>
              <a:ext uri="{FF2B5EF4-FFF2-40B4-BE49-F238E27FC236}">
                <a16:creationId xmlns:a16="http://schemas.microsoft.com/office/drawing/2014/main" id="{D2328B75-7931-CB41-9043-41C65BDF88D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674543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49" presetClass="entr" presetSubtype="0" decel="10000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 calcmode="lin" valueType="num">
                                      <p:cBhvr>
                                        <p:cTn id="12" dur="500" fill="hold"/>
                                        <p:tgtEl>
                                          <p:spTgt spid="13"/>
                                        </p:tgtEl>
                                        <p:attrNameLst>
                                          <p:attrName>style.rotation</p:attrName>
                                        </p:attrNameLst>
                                      </p:cBhvr>
                                      <p:tavLst>
                                        <p:tav tm="0">
                                          <p:val>
                                            <p:fltVal val="360"/>
                                          </p:val>
                                        </p:tav>
                                        <p:tav tm="100000">
                                          <p:val>
                                            <p:fltVal val="0"/>
                                          </p:val>
                                        </p:tav>
                                      </p:tavLst>
                                    </p:anim>
                                    <p:animEffect transition="in" filter="fade">
                                      <p:cBhvr>
                                        <p:cTn id="13" dur="500"/>
                                        <p:tgtEl>
                                          <p:spTgt spid="13"/>
                                        </p:tgtEl>
                                      </p:cBhvr>
                                    </p:animEffect>
                                  </p:childTnLst>
                                </p:cTn>
                              </p:par>
                            </p:childTnLst>
                          </p:cTn>
                        </p:par>
                        <p:par>
                          <p:cTn id="14" fill="hold">
                            <p:stCondLst>
                              <p:cond delay="501"/>
                            </p:stCondLst>
                            <p:childTnLst>
                              <p:par>
                                <p:cTn id="15" presetID="49" presetClass="entr" presetSubtype="0" decel="10000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 calcmode="lin" valueType="num">
                                      <p:cBhvr>
                                        <p:cTn id="19" dur="500" fill="hold"/>
                                        <p:tgtEl>
                                          <p:spTgt spid="11"/>
                                        </p:tgtEl>
                                        <p:attrNameLst>
                                          <p:attrName>style.rotation</p:attrName>
                                        </p:attrNameLst>
                                      </p:cBhvr>
                                      <p:tavLst>
                                        <p:tav tm="0">
                                          <p:val>
                                            <p:fltVal val="360"/>
                                          </p:val>
                                        </p:tav>
                                        <p:tav tm="100000">
                                          <p:val>
                                            <p:fltVal val="0"/>
                                          </p:val>
                                        </p:tav>
                                      </p:tavLst>
                                    </p:anim>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D582-A8E7-534F-B7AE-53A7CBE51ABD}"/>
              </a:ext>
            </a:extLst>
          </p:cNvPr>
          <p:cNvSpPr>
            <a:spLocks noGrp="1"/>
          </p:cNvSpPr>
          <p:nvPr>
            <p:ph type="title"/>
          </p:nvPr>
        </p:nvSpPr>
        <p:spPr/>
        <p:txBody>
          <a:bodyPr/>
          <a:lstStyle/>
          <a:p>
            <a:r>
              <a:rPr lang="en-US"/>
              <a:t>Optional Sections</a:t>
            </a:r>
          </a:p>
        </p:txBody>
      </p:sp>
      <p:sp>
        <p:nvSpPr>
          <p:cNvPr id="3" name="Content Placeholder 2">
            <a:extLst>
              <a:ext uri="{FF2B5EF4-FFF2-40B4-BE49-F238E27FC236}">
                <a16:creationId xmlns:a16="http://schemas.microsoft.com/office/drawing/2014/main" id="{DAC8C429-0C0D-CA4E-BF00-37FACB2A42CB}"/>
              </a:ext>
            </a:extLst>
          </p:cNvPr>
          <p:cNvSpPr>
            <a:spLocks noGrp="1"/>
          </p:cNvSpPr>
          <p:nvPr>
            <p:ph idx="1"/>
          </p:nvPr>
        </p:nvSpPr>
        <p:spPr>
          <a:xfrm>
            <a:off x="838200" y="1690688"/>
            <a:ext cx="10515600" cy="4328538"/>
          </a:xfrm>
        </p:spPr>
        <p:txBody>
          <a:bodyPr>
            <a:normAutofit/>
          </a:bodyPr>
          <a:lstStyle/>
          <a:p>
            <a:pPr>
              <a:lnSpc>
                <a:spcPct val="100000"/>
              </a:lnSpc>
              <a:spcBef>
                <a:spcPts val="0"/>
              </a:spcBef>
            </a:pPr>
            <a:r>
              <a:rPr lang="en-US" sz="2400" b="1">
                <a:cs typeface="Arial" panose="020B0604020202020204" pitchFamily="34" charset="0"/>
              </a:rPr>
              <a:t>Honors and Awards Section</a:t>
            </a:r>
            <a:endParaRPr lang="en-US" sz="2400">
              <a:cs typeface="Arial" panose="020B0604020202020204" pitchFamily="34" charset="0"/>
            </a:endParaRPr>
          </a:p>
          <a:p>
            <a:pPr lvl="1">
              <a:lnSpc>
                <a:spcPct val="100000"/>
              </a:lnSpc>
              <a:spcBef>
                <a:spcPts val="0"/>
              </a:spcBef>
            </a:pPr>
            <a:r>
              <a:rPr lang="en-US" sz="2000">
                <a:cs typeface="Arial" panose="020B0604020202020204" pitchFamily="34" charset="0"/>
              </a:rPr>
              <a:t>If less than 3</a:t>
            </a:r>
            <a:r>
              <a:rPr lang="en-US" sz="2000" b="1">
                <a:cs typeface="Arial" panose="020B0604020202020204" pitchFamily="34" charset="0"/>
              </a:rPr>
              <a:t>, </a:t>
            </a:r>
            <a:r>
              <a:rPr lang="en-US" sz="2000">
                <a:cs typeface="Arial" panose="020B0604020202020204" pitchFamily="34" charset="0"/>
              </a:rPr>
              <a:t>include in the Education section at the top</a:t>
            </a:r>
          </a:p>
          <a:p>
            <a:pPr lvl="1">
              <a:lnSpc>
                <a:spcPct val="100000"/>
              </a:lnSpc>
              <a:spcBef>
                <a:spcPts val="0"/>
              </a:spcBef>
            </a:pPr>
            <a:r>
              <a:rPr lang="en-US" sz="2000">
                <a:cs typeface="Arial" panose="020B0604020202020204" pitchFamily="34" charset="0"/>
              </a:rPr>
              <a:t>If more than 3, include in it own separate section</a:t>
            </a:r>
          </a:p>
          <a:p>
            <a:pPr marL="0" indent="0" fontAlgn="base">
              <a:lnSpc>
                <a:spcPct val="100000"/>
              </a:lnSpc>
              <a:spcBef>
                <a:spcPts val="0"/>
              </a:spcBef>
              <a:buNone/>
            </a:pPr>
            <a:endParaRPr lang="en-US">
              <a:cs typeface="Arial" panose="020B0604020202020204" pitchFamily="34" charset="0"/>
            </a:endParaRPr>
          </a:p>
          <a:p>
            <a:pPr marL="0" indent="0" fontAlgn="base">
              <a:lnSpc>
                <a:spcPct val="100000"/>
              </a:lnSpc>
              <a:spcBef>
                <a:spcPts val="0"/>
              </a:spcBef>
              <a:buNone/>
            </a:pPr>
            <a:endParaRPr lang="en-US">
              <a:cs typeface="Arial" panose="020B0604020202020204" pitchFamily="34" charset="0"/>
            </a:endParaRPr>
          </a:p>
          <a:p>
            <a:pPr>
              <a:lnSpc>
                <a:spcPct val="100000"/>
              </a:lnSpc>
              <a:spcBef>
                <a:spcPts val="0"/>
              </a:spcBef>
            </a:pPr>
            <a:r>
              <a:rPr lang="en-US" sz="2400" b="1">
                <a:cs typeface="Arial" panose="020B0604020202020204" pitchFamily="34" charset="0"/>
              </a:rPr>
              <a:t>References</a:t>
            </a:r>
            <a:endParaRPr lang="en-US" sz="2400">
              <a:cs typeface="Arial" panose="020B0604020202020204" pitchFamily="34" charset="0"/>
            </a:endParaRPr>
          </a:p>
          <a:p>
            <a:pPr lvl="1" fontAlgn="base">
              <a:lnSpc>
                <a:spcPct val="100000"/>
              </a:lnSpc>
              <a:spcBef>
                <a:spcPts val="0"/>
              </a:spcBef>
            </a:pPr>
            <a:r>
              <a:rPr lang="en-US" sz="2000">
                <a:cs typeface="Arial" panose="020B0604020202020204" pitchFamily="34" charset="0"/>
              </a:rPr>
              <a:t>Do not include on your resume!</a:t>
            </a:r>
            <a:endParaRPr lang="en-US" sz="2000" b="1">
              <a:cs typeface="Arial" panose="020B0604020202020204" pitchFamily="34" charset="0"/>
            </a:endParaRPr>
          </a:p>
          <a:p>
            <a:pPr lvl="1" fontAlgn="base">
              <a:lnSpc>
                <a:spcPct val="100000"/>
              </a:lnSpc>
              <a:spcBef>
                <a:spcPts val="0"/>
              </a:spcBef>
            </a:pPr>
            <a:r>
              <a:rPr lang="en-US" sz="2000">
                <a:cs typeface="Arial" panose="020B0604020202020204" pitchFamily="34" charset="0"/>
              </a:rPr>
              <a:t>Create a separate reference page of 3-5 references (who you have asked!) and only provide it if requested</a:t>
            </a:r>
            <a:endParaRPr lang="en-US" sz="2000" b="1">
              <a:cs typeface="Arial" panose="020B0604020202020204" pitchFamily="34" charset="0"/>
            </a:endParaRPr>
          </a:p>
          <a:p>
            <a:pPr lvl="1" fontAlgn="base">
              <a:lnSpc>
                <a:spcPct val="100000"/>
              </a:lnSpc>
              <a:spcBef>
                <a:spcPts val="0"/>
              </a:spcBef>
            </a:pPr>
            <a:r>
              <a:rPr lang="en-US" sz="2000">
                <a:cs typeface="Arial" panose="020B0604020202020204" pitchFamily="34" charset="0"/>
              </a:rPr>
              <a:t>Use the same header from your resume (copy &amp; paste into new document) at the top of your reference page to show consistency</a:t>
            </a:r>
          </a:p>
          <a:p>
            <a:pPr lvl="2">
              <a:lnSpc>
                <a:spcPct val="100000"/>
              </a:lnSpc>
              <a:spcBef>
                <a:spcPts val="0"/>
              </a:spcBef>
              <a:buFont typeface="Courier New" panose="02070309020205020404" pitchFamily="49" charset="0"/>
              <a:buChar char="o"/>
            </a:pPr>
            <a:r>
              <a:rPr lang="en-US">
                <a:cs typeface="Arial" panose="020B0604020202020204" pitchFamily="34" charset="0"/>
              </a:rPr>
              <a:t>You can do this with your cover letter as well!</a:t>
            </a:r>
            <a:endParaRPr lang="en-US"/>
          </a:p>
        </p:txBody>
      </p:sp>
      <p:pic>
        <p:nvPicPr>
          <p:cNvPr id="9" name="Picture 8" descr="A picture containing clock, drawing&#10;&#10;Description automatically generated">
            <a:extLst>
              <a:ext uri="{FF2B5EF4-FFF2-40B4-BE49-F238E27FC236}">
                <a16:creationId xmlns:a16="http://schemas.microsoft.com/office/drawing/2014/main" id="{76FFA63D-D552-4F40-A8FC-6E1A885EC4A6}"/>
              </a:ext>
            </a:extLst>
          </p:cNvPr>
          <p:cNvPicPr>
            <a:picLocks noChangeAspect="1"/>
          </p:cNvPicPr>
          <p:nvPr/>
        </p:nvPicPr>
        <p:blipFill>
          <a:blip r:embed="rId5"/>
          <a:stretch>
            <a:fillRect/>
          </a:stretch>
        </p:blipFill>
        <p:spPr>
          <a:xfrm>
            <a:off x="2817223" y="3016251"/>
            <a:ext cx="914400" cy="9144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71A10787-B76C-0C4D-BC7D-A2EBAEF80973}"/>
              </a:ext>
            </a:extLst>
          </p:cNvPr>
          <p:cNvPicPr>
            <a:picLocks noChangeAspect="1"/>
          </p:cNvPicPr>
          <p:nvPr/>
        </p:nvPicPr>
        <p:blipFill>
          <a:blip r:embed="rId6"/>
          <a:stretch>
            <a:fillRect/>
          </a:stretch>
        </p:blipFill>
        <p:spPr>
          <a:xfrm>
            <a:off x="5181600" y="1333636"/>
            <a:ext cx="814251" cy="814251"/>
          </a:xfrm>
          <a:prstGeom prst="rect">
            <a:avLst/>
          </a:prstGeom>
        </p:spPr>
      </p:pic>
      <p:pic>
        <p:nvPicPr>
          <p:cNvPr id="6" name="Audio 4">
            <a:hlinkClick r:id="" action="ppaction://media"/>
            <a:extLst>
              <a:ext uri="{FF2B5EF4-FFF2-40B4-BE49-F238E27FC236}">
                <a16:creationId xmlns:a16="http://schemas.microsoft.com/office/drawing/2014/main" id="{3C80D2B1-136F-554E-A523-8DDDE313FE0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526752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49" presetClass="entr" presetSubtype="0" decel="10000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 calcmode="lin" valueType="num">
                                      <p:cBhvr>
                                        <p:cTn id="12" dur="500" fill="hold"/>
                                        <p:tgtEl>
                                          <p:spTgt spid="11"/>
                                        </p:tgtEl>
                                        <p:attrNameLst>
                                          <p:attrName>style.rotation</p:attrName>
                                        </p:attrNameLst>
                                      </p:cBhvr>
                                      <p:tavLst>
                                        <p:tav tm="0">
                                          <p:val>
                                            <p:fltVal val="360"/>
                                          </p:val>
                                        </p:tav>
                                        <p:tav tm="100000">
                                          <p:val>
                                            <p:fltVal val="0"/>
                                          </p:val>
                                        </p:tav>
                                      </p:tavLst>
                                    </p:anim>
                                    <p:animEffect transition="in" filter="fade">
                                      <p:cBhvr>
                                        <p:cTn id="13" dur="500"/>
                                        <p:tgtEl>
                                          <p:spTgt spid="11"/>
                                        </p:tgtEl>
                                      </p:cBhvr>
                                    </p:animEffect>
                                  </p:childTnLst>
                                </p:cTn>
                              </p:par>
                            </p:childTnLst>
                          </p:cTn>
                        </p:par>
                        <p:par>
                          <p:cTn id="14" fill="hold">
                            <p:stCondLst>
                              <p:cond delay="501"/>
                            </p:stCondLst>
                            <p:childTnLst>
                              <p:par>
                                <p:cTn id="15" presetID="49" presetClass="entr" presetSubtype="0" decel="10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360"/>
                                          </p:val>
                                        </p:tav>
                                        <p:tav tm="100000">
                                          <p:val>
                                            <p:fltVal val="0"/>
                                          </p:val>
                                        </p:tav>
                                      </p:tavLst>
                                    </p:anim>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0DFE63CA-D22E-8249-B999-F4CF083BAC47}"/>
              </a:ext>
            </a:extLst>
          </p:cNvPr>
          <p:cNvPicPr>
            <a:picLocks noChangeAspect="1"/>
          </p:cNvPicPr>
          <p:nvPr/>
        </p:nvPicPr>
        <p:blipFill>
          <a:blip r:embed="rId5"/>
          <a:stretch>
            <a:fillRect/>
          </a:stretch>
        </p:blipFill>
        <p:spPr>
          <a:xfrm>
            <a:off x="198966" y="113926"/>
            <a:ext cx="10210092" cy="5743177"/>
          </a:xfrm>
          <a:prstGeom prst="rect">
            <a:avLst/>
          </a:prstGeom>
        </p:spPr>
      </p:pic>
      <p:pic>
        <p:nvPicPr>
          <p:cNvPr id="3" name="Audio 2">
            <a:hlinkClick r:id="" action="ppaction://media"/>
            <a:extLst>
              <a:ext uri="{FF2B5EF4-FFF2-40B4-BE49-F238E27FC236}">
                <a16:creationId xmlns:a16="http://schemas.microsoft.com/office/drawing/2014/main" id="{6BF49A49-044F-456D-9823-732A0459FE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86462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048">
        <p15:prstTrans prst="peelOff"/>
      </p:transition>
    </mc:Choice>
    <mc:Fallback xmlns="">
      <p:transition spd="slow" advTm="110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37"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900" decel="100000" fill="hold"/>
                                        <p:tgtEl>
                                          <p:spTgt spid="10"/>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979D8D9-2772-4A4E-80EF-763DF54EB47B}"/>
              </a:ext>
            </a:extLst>
          </p:cNvPr>
          <p:cNvSpPr/>
          <p:nvPr/>
        </p:nvSpPr>
        <p:spPr>
          <a:xfrm>
            <a:off x="208269" y="490312"/>
            <a:ext cx="5990826" cy="7573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i="1">
                <a:solidFill>
                  <a:schemeClr val="bg1"/>
                </a:solidFill>
                <a:latin typeface="Georgia" panose="02040502050405020303" pitchFamily="18" charset="0"/>
              </a:rPr>
              <a:t>New</a:t>
            </a:r>
            <a:r>
              <a:rPr lang="en-US" sz="4000" i="1">
                <a:solidFill>
                  <a:schemeClr val="bg1"/>
                </a:solidFill>
                <a:latin typeface="Impact" panose="020B0806030902050204" pitchFamily="34" charset="0"/>
              </a:rPr>
              <a:t> </a:t>
            </a:r>
            <a:r>
              <a:rPr lang="en-US" sz="4000">
                <a:solidFill>
                  <a:schemeClr val="bg1"/>
                </a:solidFill>
                <a:latin typeface="Impact" panose="020B0806030902050204" pitchFamily="34" charset="0"/>
              </a:rPr>
              <a:t>CAREER STUDIO HOURS</a:t>
            </a:r>
          </a:p>
        </p:txBody>
      </p:sp>
      <p:sp>
        <p:nvSpPr>
          <p:cNvPr id="6" name="TextBox 5">
            <a:extLst>
              <a:ext uri="{FF2B5EF4-FFF2-40B4-BE49-F238E27FC236}">
                <a16:creationId xmlns:a16="http://schemas.microsoft.com/office/drawing/2014/main" id="{9A694066-9071-5D42-99F0-F7CBA3112720}"/>
              </a:ext>
            </a:extLst>
          </p:cNvPr>
          <p:cNvSpPr txBox="1"/>
          <p:nvPr/>
        </p:nvSpPr>
        <p:spPr>
          <a:xfrm>
            <a:off x="250628" y="1960167"/>
            <a:ext cx="5818901" cy="2123658"/>
          </a:xfrm>
          <a:prstGeom prst="rect">
            <a:avLst/>
          </a:prstGeom>
          <a:noFill/>
        </p:spPr>
        <p:txBody>
          <a:bodyPr wrap="none" rtlCol="0">
            <a:spAutoFit/>
          </a:bodyPr>
          <a:lstStyle/>
          <a:p>
            <a:pPr algn="ctr"/>
            <a:r>
              <a:rPr lang="en-US" sz="3600" b="1">
                <a:solidFill>
                  <a:schemeClr val="bg1"/>
                </a:solidFill>
              </a:rPr>
              <a:t>IN-PERSON OR VIRTUAL</a:t>
            </a:r>
          </a:p>
          <a:p>
            <a:pPr algn="ctr"/>
            <a:r>
              <a:rPr lang="en-US" sz="3600">
                <a:solidFill>
                  <a:schemeClr val="bg1"/>
                </a:solidFill>
              </a:rPr>
              <a:t>Monday – Friday</a:t>
            </a:r>
          </a:p>
          <a:p>
            <a:pPr algn="ctr"/>
            <a:r>
              <a:rPr lang="en-US" sz="3600">
                <a:solidFill>
                  <a:schemeClr val="bg1"/>
                </a:solidFill>
              </a:rPr>
              <a:t>9am – 4:30pm</a:t>
            </a:r>
          </a:p>
          <a:p>
            <a:pPr algn="ctr"/>
            <a:r>
              <a:rPr lang="en-US" sz="2400">
                <a:solidFill>
                  <a:schemeClr val="bg1"/>
                </a:solidFill>
              </a:rPr>
              <a:t>Thomas Cooper Library, Level 5</a:t>
            </a:r>
          </a:p>
        </p:txBody>
      </p:sp>
      <p:cxnSp>
        <p:nvCxnSpPr>
          <p:cNvPr id="8" name="Straight Connector 7">
            <a:extLst>
              <a:ext uri="{FF2B5EF4-FFF2-40B4-BE49-F238E27FC236}">
                <a16:creationId xmlns:a16="http://schemas.microsoft.com/office/drawing/2014/main" id="{3430B583-16E2-3A49-B21A-9DB629A19264}"/>
              </a:ext>
            </a:extLst>
          </p:cNvPr>
          <p:cNvCxnSpPr>
            <a:cxnSpLocks/>
          </p:cNvCxnSpPr>
          <p:nvPr/>
        </p:nvCxnSpPr>
        <p:spPr>
          <a:xfrm>
            <a:off x="6431633" y="1960167"/>
            <a:ext cx="0" cy="218521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EF95E0F-DCE2-D14B-9AC3-4E24BC6F69B6}"/>
              </a:ext>
            </a:extLst>
          </p:cNvPr>
          <p:cNvSpPr/>
          <p:nvPr/>
        </p:nvSpPr>
        <p:spPr>
          <a:xfrm>
            <a:off x="6853691" y="1970687"/>
            <a:ext cx="5011815" cy="1754326"/>
          </a:xfrm>
          <a:prstGeom prst="rect">
            <a:avLst/>
          </a:prstGeom>
        </p:spPr>
        <p:txBody>
          <a:bodyPr wrap="square">
            <a:spAutoFit/>
          </a:bodyPr>
          <a:lstStyle/>
          <a:p>
            <a:pPr lvl="0" algn="ctr"/>
            <a:r>
              <a:rPr lang="en-US" sz="3600" b="1">
                <a:solidFill>
                  <a:srgbClr val="FFFFFF"/>
                </a:solidFill>
              </a:rPr>
              <a:t>EXTENDED VIRTUAL</a:t>
            </a:r>
          </a:p>
          <a:p>
            <a:pPr lvl="0" algn="ctr"/>
            <a:r>
              <a:rPr lang="en-US" sz="3600">
                <a:solidFill>
                  <a:srgbClr val="FFFFFF"/>
                </a:solidFill>
              </a:rPr>
              <a:t>Sunday – Thursday</a:t>
            </a:r>
          </a:p>
          <a:p>
            <a:pPr lvl="0" algn="ctr"/>
            <a:r>
              <a:rPr lang="en-US" sz="3600">
                <a:solidFill>
                  <a:srgbClr val="FFFFFF"/>
                </a:solidFill>
              </a:rPr>
              <a:t>5pm – 7 pm</a:t>
            </a:r>
            <a:endParaRPr lang="en-US" sz="4000">
              <a:solidFill>
                <a:srgbClr val="FFFFFF"/>
              </a:solidFill>
            </a:endParaRPr>
          </a:p>
        </p:txBody>
      </p:sp>
      <p:grpSp>
        <p:nvGrpSpPr>
          <p:cNvPr id="18" name="Group 17">
            <a:extLst>
              <a:ext uri="{FF2B5EF4-FFF2-40B4-BE49-F238E27FC236}">
                <a16:creationId xmlns:a16="http://schemas.microsoft.com/office/drawing/2014/main" id="{7C848FDD-93ED-5A4D-B1AD-18F12C99EC70}"/>
              </a:ext>
            </a:extLst>
          </p:cNvPr>
          <p:cNvGrpSpPr/>
          <p:nvPr/>
        </p:nvGrpSpPr>
        <p:grpSpPr>
          <a:xfrm>
            <a:off x="208269" y="4857892"/>
            <a:ext cx="6704025" cy="1728321"/>
            <a:chOff x="208269" y="4857892"/>
            <a:chExt cx="6704025" cy="1728321"/>
          </a:xfrm>
        </p:grpSpPr>
        <p:sp>
          <p:nvSpPr>
            <p:cNvPr id="9" name="TextBox 8">
              <a:extLst>
                <a:ext uri="{FF2B5EF4-FFF2-40B4-BE49-F238E27FC236}">
                  <a16:creationId xmlns:a16="http://schemas.microsoft.com/office/drawing/2014/main" id="{D5199CB1-5E56-CF48-AFDA-34C7462F74AF}"/>
                </a:ext>
              </a:extLst>
            </p:cNvPr>
            <p:cNvSpPr txBox="1"/>
            <p:nvPr/>
          </p:nvSpPr>
          <p:spPr>
            <a:xfrm>
              <a:off x="1110706" y="5120527"/>
              <a:ext cx="5801588" cy="954107"/>
            </a:xfrm>
            <a:prstGeom prst="rect">
              <a:avLst/>
            </a:prstGeom>
            <a:noFill/>
          </p:spPr>
          <p:txBody>
            <a:bodyPr wrap="square" rtlCol="0">
              <a:spAutoFit/>
            </a:bodyPr>
            <a:lstStyle/>
            <a:p>
              <a:r>
                <a:rPr lang="en-US" sz="2800" b="1">
                  <a:solidFill>
                    <a:schemeClr val="bg1"/>
                  </a:solidFill>
                </a:rPr>
                <a:t>Schedule an appointment @ </a:t>
              </a:r>
              <a:r>
                <a:rPr lang="en-US" sz="2800" b="1" err="1">
                  <a:solidFill>
                    <a:schemeClr val="bg1"/>
                  </a:solidFill>
                </a:rPr>
                <a:t>sc.joinhandshake.com</a:t>
              </a:r>
              <a:endParaRPr lang="en-US" sz="2800" b="1">
                <a:solidFill>
                  <a:schemeClr val="bg1"/>
                </a:solidFill>
              </a:endParaRPr>
            </a:p>
          </p:txBody>
        </p:sp>
        <p:pic>
          <p:nvPicPr>
            <p:cNvPr id="15" name="Picture 14" descr="A picture containing drawing&#10;&#10;Description automatically generated">
              <a:extLst>
                <a:ext uri="{FF2B5EF4-FFF2-40B4-BE49-F238E27FC236}">
                  <a16:creationId xmlns:a16="http://schemas.microsoft.com/office/drawing/2014/main" id="{C4EE5174-2726-BD45-AA59-7C4B6A7B348C}"/>
                </a:ext>
              </a:extLst>
            </p:cNvPr>
            <p:cNvPicPr>
              <a:picLocks noChangeAspect="1"/>
            </p:cNvPicPr>
            <p:nvPr/>
          </p:nvPicPr>
          <p:blipFill rotWithShape="1">
            <a:blip r:embed="rId5"/>
            <a:srcRect r="70629"/>
            <a:stretch/>
          </p:blipFill>
          <p:spPr>
            <a:xfrm>
              <a:off x="208269" y="4857892"/>
              <a:ext cx="902437" cy="1728321"/>
            </a:xfrm>
            <a:prstGeom prst="rect">
              <a:avLst/>
            </a:prstGeom>
          </p:spPr>
        </p:pic>
      </p:grpSp>
      <p:pic>
        <p:nvPicPr>
          <p:cNvPr id="10" name="Audio 1">
            <a:hlinkClick r:id="" action="ppaction://media"/>
            <a:extLst>
              <a:ext uri="{FF2B5EF4-FFF2-40B4-BE49-F238E27FC236}">
                <a16:creationId xmlns:a16="http://schemas.microsoft.com/office/drawing/2014/main" id="{5512C097-60AC-7343-BEE2-ECBE4060A1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93760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1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 presetClass="mediacall" presetSubtype="0" fill="hold" nodeType="afterEffect">
                                  <p:stCondLst>
                                    <p:cond delay="0"/>
                                  </p:stCondLst>
                                  <p:childTnLst>
                                    <p:cmd type="call" cmd="playFrom(0.0)">
                                      <p:cBhvr>
                                        <p:cTn id="11"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for the camera&#10;&#10;Description automatically generated">
            <a:extLst>
              <a:ext uri="{FF2B5EF4-FFF2-40B4-BE49-F238E27FC236}">
                <a16:creationId xmlns:a16="http://schemas.microsoft.com/office/drawing/2014/main" id="{F95DAA33-3577-2846-8B50-76FF44413AAA}"/>
              </a:ext>
            </a:extLst>
          </p:cNvPr>
          <p:cNvPicPr>
            <a:picLocks noChangeAspect="1"/>
          </p:cNvPicPr>
          <p:nvPr/>
        </p:nvPicPr>
        <p:blipFill>
          <a:blip r:embed="rId5"/>
          <a:stretch>
            <a:fillRect/>
          </a:stretch>
        </p:blipFill>
        <p:spPr>
          <a:xfrm>
            <a:off x="1007168" y="394793"/>
            <a:ext cx="1371600" cy="1371600"/>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A334BA03-1DAF-4D41-9D57-84D19459B903}"/>
              </a:ext>
            </a:extLst>
          </p:cNvPr>
          <p:cNvPicPr>
            <a:picLocks noChangeAspect="1"/>
          </p:cNvPicPr>
          <p:nvPr/>
        </p:nvPicPr>
        <p:blipFill>
          <a:blip r:embed="rId6"/>
          <a:stretch>
            <a:fillRect/>
          </a:stretch>
        </p:blipFill>
        <p:spPr>
          <a:xfrm>
            <a:off x="3917859" y="394793"/>
            <a:ext cx="1371600" cy="1371600"/>
          </a:xfrm>
          <a:prstGeom prst="rect">
            <a:avLst/>
          </a:prstGeom>
        </p:spPr>
      </p:pic>
      <p:pic>
        <p:nvPicPr>
          <p:cNvPr id="14" name="Picture 13" descr="A person smiling for the camera&#10;&#10;Description automatically generated">
            <a:extLst>
              <a:ext uri="{FF2B5EF4-FFF2-40B4-BE49-F238E27FC236}">
                <a16:creationId xmlns:a16="http://schemas.microsoft.com/office/drawing/2014/main" id="{7BA56C6E-AD88-6041-952E-C4F309ACEE49}"/>
              </a:ext>
            </a:extLst>
          </p:cNvPr>
          <p:cNvPicPr>
            <a:picLocks noChangeAspect="1"/>
          </p:cNvPicPr>
          <p:nvPr/>
        </p:nvPicPr>
        <p:blipFill>
          <a:blip r:embed="rId7"/>
          <a:stretch>
            <a:fillRect/>
          </a:stretch>
        </p:blipFill>
        <p:spPr>
          <a:xfrm>
            <a:off x="9728595" y="394793"/>
            <a:ext cx="1371600" cy="1371600"/>
          </a:xfrm>
          <a:prstGeom prst="rect">
            <a:avLst/>
          </a:prstGeom>
        </p:spPr>
      </p:pic>
      <p:pic>
        <p:nvPicPr>
          <p:cNvPr id="18" name="Picture 17" descr="A person smiling for the camera&#10;&#10;Description automatically generated">
            <a:extLst>
              <a:ext uri="{FF2B5EF4-FFF2-40B4-BE49-F238E27FC236}">
                <a16:creationId xmlns:a16="http://schemas.microsoft.com/office/drawing/2014/main" id="{45332701-BFB3-2B40-95F1-6A8151B03923}"/>
              </a:ext>
            </a:extLst>
          </p:cNvPr>
          <p:cNvPicPr>
            <a:picLocks noChangeAspect="1"/>
          </p:cNvPicPr>
          <p:nvPr/>
        </p:nvPicPr>
        <p:blipFill>
          <a:blip r:embed="rId8"/>
          <a:stretch>
            <a:fillRect/>
          </a:stretch>
        </p:blipFill>
        <p:spPr>
          <a:xfrm>
            <a:off x="6823230" y="394793"/>
            <a:ext cx="1371600" cy="1371600"/>
          </a:xfrm>
          <a:prstGeom prst="rect">
            <a:avLst/>
          </a:prstGeom>
        </p:spPr>
      </p:pic>
      <p:sp>
        <p:nvSpPr>
          <p:cNvPr id="20" name="TextBox 19">
            <a:extLst>
              <a:ext uri="{FF2B5EF4-FFF2-40B4-BE49-F238E27FC236}">
                <a16:creationId xmlns:a16="http://schemas.microsoft.com/office/drawing/2014/main" id="{D3631ED2-4BBF-0A41-BE2C-17BF307FEA65}"/>
              </a:ext>
            </a:extLst>
          </p:cNvPr>
          <p:cNvSpPr txBox="1"/>
          <p:nvPr/>
        </p:nvSpPr>
        <p:spPr>
          <a:xfrm>
            <a:off x="556279" y="1870202"/>
            <a:ext cx="2273379" cy="523220"/>
          </a:xfrm>
          <a:prstGeom prst="rect">
            <a:avLst/>
          </a:prstGeom>
          <a:noFill/>
        </p:spPr>
        <p:txBody>
          <a:bodyPr wrap="none" rtlCol="0">
            <a:spAutoFit/>
          </a:bodyPr>
          <a:lstStyle/>
          <a:p>
            <a:pPr algn="ctr"/>
            <a:r>
              <a:rPr lang="en-US" sz="1400" b="1">
                <a:solidFill>
                  <a:schemeClr val="bg1"/>
                </a:solidFill>
              </a:rPr>
              <a:t>Ashley Chapman</a:t>
            </a:r>
          </a:p>
          <a:p>
            <a:pPr algn="ctr"/>
            <a:r>
              <a:rPr lang="en-US" sz="1400">
                <a:solidFill>
                  <a:schemeClr val="bg1"/>
                </a:solidFill>
              </a:rPr>
              <a:t>Career Studio Coordinator</a:t>
            </a:r>
          </a:p>
        </p:txBody>
      </p:sp>
      <p:sp>
        <p:nvSpPr>
          <p:cNvPr id="21" name="TextBox 20">
            <a:extLst>
              <a:ext uri="{FF2B5EF4-FFF2-40B4-BE49-F238E27FC236}">
                <a16:creationId xmlns:a16="http://schemas.microsoft.com/office/drawing/2014/main" id="{E23D6E0E-3596-8940-A120-7BCEF57334E3}"/>
              </a:ext>
            </a:extLst>
          </p:cNvPr>
          <p:cNvSpPr txBox="1"/>
          <p:nvPr/>
        </p:nvSpPr>
        <p:spPr>
          <a:xfrm>
            <a:off x="3361172" y="1870202"/>
            <a:ext cx="2484975" cy="738664"/>
          </a:xfrm>
          <a:prstGeom prst="rect">
            <a:avLst/>
          </a:prstGeom>
          <a:noFill/>
        </p:spPr>
        <p:txBody>
          <a:bodyPr wrap="none" rtlCol="0">
            <a:spAutoFit/>
          </a:bodyPr>
          <a:lstStyle/>
          <a:p>
            <a:pPr algn="ctr"/>
            <a:r>
              <a:rPr lang="en-US" sz="1400" b="1">
                <a:solidFill>
                  <a:schemeClr val="bg1"/>
                </a:solidFill>
              </a:rPr>
              <a:t>Jessica Gibson</a:t>
            </a:r>
          </a:p>
          <a:p>
            <a:pPr algn="ctr"/>
            <a:r>
              <a:rPr lang="en-US" sz="1400">
                <a:solidFill>
                  <a:schemeClr val="bg1"/>
                </a:solidFill>
              </a:rPr>
              <a:t>Career Coach – CIC, HRSM,</a:t>
            </a:r>
          </a:p>
          <a:p>
            <a:pPr algn="ctr"/>
            <a:r>
              <a:rPr lang="en-US" sz="1400">
                <a:solidFill>
                  <a:schemeClr val="bg1"/>
                </a:solidFill>
              </a:rPr>
              <a:t>1</a:t>
            </a:r>
            <a:r>
              <a:rPr lang="en-US" sz="1400" baseline="30000">
                <a:solidFill>
                  <a:schemeClr val="bg1"/>
                </a:solidFill>
              </a:rPr>
              <a:t>st</a:t>
            </a:r>
            <a:r>
              <a:rPr lang="en-US" sz="1400">
                <a:solidFill>
                  <a:schemeClr val="bg1"/>
                </a:solidFill>
              </a:rPr>
              <a:t> Year Business</a:t>
            </a:r>
          </a:p>
        </p:txBody>
      </p:sp>
      <p:sp>
        <p:nvSpPr>
          <p:cNvPr id="22" name="TextBox 21">
            <a:extLst>
              <a:ext uri="{FF2B5EF4-FFF2-40B4-BE49-F238E27FC236}">
                <a16:creationId xmlns:a16="http://schemas.microsoft.com/office/drawing/2014/main" id="{F758EB85-DEB6-D740-B2FD-03D29360A912}"/>
              </a:ext>
            </a:extLst>
          </p:cNvPr>
          <p:cNvSpPr txBox="1"/>
          <p:nvPr/>
        </p:nvSpPr>
        <p:spPr>
          <a:xfrm>
            <a:off x="6640042" y="1870202"/>
            <a:ext cx="1737976" cy="738664"/>
          </a:xfrm>
          <a:prstGeom prst="rect">
            <a:avLst/>
          </a:prstGeom>
          <a:noFill/>
        </p:spPr>
        <p:txBody>
          <a:bodyPr wrap="none" rtlCol="0">
            <a:spAutoFit/>
          </a:bodyPr>
          <a:lstStyle/>
          <a:p>
            <a:pPr algn="ctr"/>
            <a:r>
              <a:rPr lang="en-US" sz="1400" b="1">
                <a:solidFill>
                  <a:schemeClr val="bg1"/>
                </a:solidFill>
              </a:rPr>
              <a:t>Rachael </a:t>
            </a:r>
            <a:r>
              <a:rPr lang="en-US" sz="1400" b="1" err="1">
                <a:solidFill>
                  <a:schemeClr val="bg1"/>
                </a:solidFill>
              </a:rPr>
              <a:t>Silvey</a:t>
            </a:r>
            <a:endParaRPr lang="en-US" sz="1400" b="1">
              <a:solidFill>
                <a:schemeClr val="bg1"/>
              </a:solidFill>
            </a:endParaRPr>
          </a:p>
          <a:p>
            <a:pPr algn="ctr"/>
            <a:r>
              <a:rPr lang="en-US" sz="1400">
                <a:solidFill>
                  <a:schemeClr val="bg1"/>
                </a:solidFill>
              </a:rPr>
              <a:t>Career Coach –</a:t>
            </a:r>
          </a:p>
          <a:p>
            <a:pPr algn="ctr"/>
            <a:r>
              <a:rPr lang="en-US" sz="1400">
                <a:solidFill>
                  <a:schemeClr val="bg1"/>
                </a:solidFill>
              </a:rPr>
              <a:t> Health Professions</a:t>
            </a:r>
          </a:p>
        </p:txBody>
      </p:sp>
      <p:sp>
        <p:nvSpPr>
          <p:cNvPr id="23" name="TextBox 22">
            <a:extLst>
              <a:ext uri="{FF2B5EF4-FFF2-40B4-BE49-F238E27FC236}">
                <a16:creationId xmlns:a16="http://schemas.microsoft.com/office/drawing/2014/main" id="{71E04EF8-25EE-004E-A68A-8253D263F76E}"/>
              </a:ext>
            </a:extLst>
          </p:cNvPr>
          <p:cNvSpPr txBox="1"/>
          <p:nvPr/>
        </p:nvSpPr>
        <p:spPr>
          <a:xfrm>
            <a:off x="9668967" y="1870202"/>
            <a:ext cx="1490857" cy="738664"/>
          </a:xfrm>
          <a:prstGeom prst="rect">
            <a:avLst/>
          </a:prstGeom>
          <a:noFill/>
        </p:spPr>
        <p:txBody>
          <a:bodyPr wrap="none" rtlCol="0">
            <a:spAutoFit/>
          </a:bodyPr>
          <a:lstStyle/>
          <a:p>
            <a:pPr algn="ctr"/>
            <a:r>
              <a:rPr lang="en-US" sz="1400" b="1">
                <a:solidFill>
                  <a:schemeClr val="bg1"/>
                </a:solidFill>
              </a:rPr>
              <a:t>Holly Johnson</a:t>
            </a:r>
          </a:p>
          <a:p>
            <a:pPr algn="ctr"/>
            <a:r>
              <a:rPr lang="en-US" sz="1400">
                <a:solidFill>
                  <a:schemeClr val="bg1"/>
                </a:solidFill>
              </a:rPr>
              <a:t>Career Coach –</a:t>
            </a:r>
          </a:p>
          <a:p>
            <a:pPr algn="ctr"/>
            <a:r>
              <a:rPr lang="en-US" sz="1400">
                <a:solidFill>
                  <a:schemeClr val="bg1"/>
                </a:solidFill>
              </a:rPr>
              <a:t>Math, Sciences</a:t>
            </a:r>
          </a:p>
        </p:txBody>
      </p:sp>
      <p:grpSp>
        <p:nvGrpSpPr>
          <p:cNvPr id="2" name="Group 1">
            <a:extLst>
              <a:ext uri="{FF2B5EF4-FFF2-40B4-BE49-F238E27FC236}">
                <a16:creationId xmlns:a16="http://schemas.microsoft.com/office/drawing/2014/main" id="{C81A50D1-6421-0E49-9A28-226AC22E8CD4}"/>
              </a:ext>
            </a:extLst>
          </p:cNvPr>
          <p:cNvGrpSpPr/>
          <p:nvPr/>
        </p:nvGrpSpPr>
        <p:grpSpPr>
          <a:xfrm>
            <a:off x="1963362" y="3034347"/>
            <a:ext cx="2274983" cy="2110264"/>
            <a:chOff x="555477" y="3093022"/>
            <a:chExt cx="2274983" cy="2110264"/>
          </a:xfrm>
        </p:grpSpPr>
        <p:pic>
          <p:nvPicPr>
            <p:cNvPr id="4" name="Picture 3" descr="A person smiling for the camera&#10;&#10;Description automatically generated">
              <a:extLst>
                <a:ext uri="{FF2B5EF4-FFF2-40B4-BE49-F238E27FC236}">
                  <a16:creationId xmlns:a16="http://schemas.microsoft.com/office/drawing/2014/main" id="{BD691D01-984C-5A41-A35A-6C443EE0BC78}"/>
                </a:ext>
              </a:extLst>
            </p:cNvPr>
            <p:cNvPicPr>
              <a:picLocks noChangeAspect="1"/>
            </p:cNvPicPr>
            <p:nvPr/>
          </p:nvPicPr>
          <p:blipFill>
            <a:blip r:embed="rId9"/>
            <a:stretch>
              <a:fillRect/>
            </a:stretch>
          </p:blipFill>
          <p:spPr>
            <a:xfrm>
              <a:off x="997229" y="3093022"/>
              <a:ext cx="1391478" cy="1371600"/>
            </a:xfrm>
            <a:prstGeom prst="rect">
              <a:avLst/>
            </a:prstGeom>
          </p:spPr>
        </p:pic>
        <p:sp>
          <p:nvSpPr>
            <p:cNvPr id="24" name="TextBox 23">
              <a:extLst>
                <a:ext uri="{FF2B5EF4-FFF2-40B4-BE49-F238E27FC236}">
                  <a16:creationId xmlns:a16="http://schemas.microsoft.com/office/drawing/2014/main" id="{82953E64-ED5D-5F43-8C18-DDEE705ACC83}"/>
                </a:ext>
              </a:extLst>
            </p:cNvPr>
            <p:cNvSpPr txBox="1"/>
            <p:nvPr/>
          </p:nvSpPr>
          <p:spPr>
            <a:xfrm>
              <a:off x="555477" y="4464622"/>
              <a:ext cx="2274983" cy="738664"/>
            </a:xfrm>
            <a:prstGeom prst="rect">
              <a:avLst/>
            </a:prstGeom>
            <a:noFill/>
          </p:spPr>
          <p:txBody>
            <a:bodyPr wrap="none" rtlCol="0">
              <a:spAutoFit/>
            </a:bodyPr>
            <a:lstStyle/>
            <a:p>
              <a:pPr algn="ctr"/>
              <a:r>
                <a:rPr lang="en-US" sz="1400" b="1">
                  <a:solidFill>
                    <a:schemeClr val="bg1"/>
                  </a:solidFill>
                </a:rPr>
                <a:t>Taryn Asbury</a:t>
              </a:r>
            </a:p>
            <a:p>
              <a:pPr algn="ctr"/>
              <a:r>
                <a:rPr lang="en-US" sz="1400">
                  <a:solidFill>
                    <a:schemeClr val="bg1"/>
                  </a:solidFill>
                </a:rPr>
                <a:t>Career Coach –</a:t>
              </a:r>
            </a:p>
            <a:p>
              <a:pPr algn="ctr"/>
              <a:r>
                <a:rPr lang="en-US" sz="1400">
                  <a:solidFill>
                    <a:schemeClr val="bg1"/>
                  </a:solidFill>
                </a:rPr>
                <a:t> Engineering &amp; Computing</a:t>
              </a:r>
            </a:p>
          </p:txBody>
        </p:sp>
      </p:grpSp>
      <p:grpSp>
        <p:nvGrpSpPr>
          <p:cNvPr id="3" name="Group 2">
            <a:extLst>
              <a:ext uri="{FF2B5EF4-FFF2-40B4-BE49-F238E27FC236}">
                <a16:creationId xmlns:a16="http://schemas.microsoft.com/office/drawing/2014/main" id="{572FF55F-F4E1-9B43-85F9-51EDE149F93D}"/>
              </a:ext>
            </a:extLst>
          </p:cNvPr>
          <p:cNvGrpSpPr/>
          <p:nvPr/>
        </p:nvGrpSpPr>
        <p:grpSpPr>
          <a:xfrm>
            <a:off x="5062704" y="3034347"/>
            <a:ext cx="2066591" cy="2367960"/>
            <a:chOff x="6475735" y="3093022"/>
            <a:chExt cx="2066591" cy="2367960"/>
          </a:xfrm>
        </p:grpSpPr>
        <p:pic>
          <p:nvPicPr>
            <p:cNvPr id="12" name="Picture 11" descr="A person posing for the camera&#10;&#10;Description automatically generated">
              <a:extLst>
                <a:ext uri="{FF2B5EF4-FFF2-40B4-BE49-F238E27FC236}">
                  <a16:creationId xmlns:a16="http://schemas.microsoft.com/office/drawing/2014/main" id="{44BDACD1-8843-C147-9818-1302614698D6}"/>
                </a:ext>
              </a:extLst>
            </p:cNvPr>
            <p:cNvPicPr>
              <a:picLocks noChangeAspect="1"/>
            </p:cNvPicPr>
            <p:nvPr/>
          </p:nvPicPr>
          <p:blipFill>
            <a:blip r:embed="rId10"/>
            <a:stretch>
              <a:fillRect/>
            </a:stretch>
          </p:blipFill>
          <p:spPr>
            <a:xfrm>
              <a:off x="6823230" y="3093022"/>
              <a:ext cx="1371600" cy="1371600"/>
            </a:xfrm>
            <a:prstGeom prst="rect">
              <a:avLst/>
            </a:prstGeom>
          </p:spPr>
        </p:pic>
        <p:sp>
          <p:nvSpPr>
            <p:cNvPr id="26" name="TextBox 25">
              <a:extLst>
                <a:ext uri="{FF2B5EF4-FFF2-40B4-BE49-F238E27FC236}">
                  <a16:creationId xmlns:a16="http://schemas.microsoft.com/office/drawing/2014/main" id="{2CA145E1-7CE8-434D-9A33-B91F1FF79C8A}"/>
                </a:ext>
              </a:extLst>
            </p:cNvPr>
            <p:cNvSpPr txBox="1"/>
            <p:nvPr/>
          </p:nvSpPr>
          <p:spPr>
            <a:xfrm>
              <a:off x="6475735" y="4506875"/>
              <a:ext cx="2066591" cy="954107"/>
            </a:xfrm>
            <a:prstGeom prst="rect">
              <a:avLst/>
            </a:prstGeom>
            <a:noFill/>
          </p:spPr>
          <p:txBody>
            <a:bodyPr wrap="none" rtlCol="0">
              <a:spAutoFit/>
            </a:bodyPr>
            <a:lstStyle/>
            <a:p>
              <a:pPr algn="ctr"/>
              <a:r>
                <a:rPr lang="en-US" sz="1400" b="1">
                  <a:solidFill>
                    <a:schemeClr val="bg1"/>
                  </a:solidFill>
                </a:rPr>
                <a:t>Jeanne Fitzgerald</a:t>
              </a:r>
            </a:p>
            <a:p>
              <a:pPr algn="ctr"/>
              <a:r>
                <a:rPr lang="en-US" sz="1400">
                  <a:solidFill>
                    <a:schemeClr val="bg1"/>
                  </a:solidFill>
                </a:rPr>
                <a:t>Career Coach –</a:t>
              </a:r>
            </a:p>
            <a:p>
              <a:pPr algn="ctr"/>
              <a:r>
                <a:rPr lang="en-US" sz="1400">
                  <a:solidFill>
                    <a:schemeClr val="bg1"/>
                  </a:solidFill>
                </a:rPr>
                <a:t>Arts, Education, Music, </a:t>
              </a:r>
            </a:p>
            <a:p>
              <a:pPr algn="ctr"/>
              <a:r>
                <a:rPr lang="en-US" sz="1400">
                  <a:solidFill>
                    <a:schemeClr val="bg1"/>
                  </a:solidFill>
                </a:rPr>
                <a:t>Undeclared</a:t>
              </a:r>
            </a:p>
          </p:txBody>
        </p:sp>
      </p:grpSp>
      <p:grpSp>
        <p:nvGrpSpPr>
          <p:cNvPr id="5" name="Group 4">
            <a:extLst>
              <a:ext uri="{FF2B5EF4-FFF2-40B4-BE49-F238E27FC236}">
                <a16:creationId xmlns:a16="http://schemas.microsoft.com/office/drawing/2014/main" id="{607DEAEF-74A8-9642-8886-092FCECD54A8}"/>
              </a:ext>
            </a:extLst>
          </p:cNvPr>
          <p:cNvGrpSpPr/>
          <p:nvPr/>
        </p:nvGrpSpPr>
        <p:grpSpPr>
          <a:xfrm>
            <a:off x="7953653" y="3034348"/>
            <a:ext cx="2496196" cy="2367959"/>
            <a:chOff x="9166297" y="3093022"/>
            <a:chExt cx="2496196" cy="2367959"/>
          </a:xfrm>
        </p:grpSpPr>
        <p:pic>
          <p:nvPicPr>
            <p:cNvPr id="16" name="Picture 15" descr="A close up of a person who is smiling and looking at the camera&#10;&#10;Description automatically generated">
              <a:extLst>
                <a:ext uri="{FF2B5EF4-FFF2-40B4-BE49-F238E27FC236}">
                  <a16:creationId xmlns:a16="http://schemas.microsoft.com/office/drawing/2014/main" id="{09D52006-F0FE-5342-A9CC-B464A5C063AE}"/>
                </a:ext>
              </a:extLst>
            </p:cNvPr>
            <p:cNvPicPr>
              <a:picLocks noChangeAspect="1"/>
            </p:cNvPicPr>
            <p:nvPr/>
          </p:nvPicPr>
          <p:blipFill>
            <a:blip r:embed="rId11"/>
            <a:stretch>
              <a:fillRect/>
            </a:stretch>
          </p:blipFill>
          <p:spPr>
            <a:xfrm>
              <a:off x="9728595" y="3093022"/>
              <a:ext cx="1371600" cy="1371600"/>
            </a:xfrm>
            <a:prstGeom prst="rect">
              <a:avLst/>
            </a:prstGeom>
          </p:spPr>
        </p:pic>
        <p:sp>
          <p:nvSpPr>
            <p:cNvPr id="27" name="TextBox 26">
              <a:extLst>
                <a:ext uri="{FF2B5EF4-FFF2-40B4-BE49-F238E27FC236}">
                  <a16:creationId xmlns:a16="http://schemas.microsoft.com/office/drawing/2014/main" id="{98B73C58-BD6E-CD48-9A54-EC16122C23F0}"/>
                </a:ext>
              </a:extLst>
            </p:cNvPr>
            <p:cNvSpPr txBox="1"/>
            <p:nvPr/>
          </p:nvSpPr>
          <p:spPr>
            <a:xfrm>
              <a:off x="9166297" y="4506874"/>
              <a:ext cx="2496196" cy="954107"/>
            </a:xfrm>
            <a:prstGeom prst="rect">
              <a:avLst/>
            </a:prstGeom>
            <a:noFill/>
          </p:spPr>
          <p:txBody>
            <a:bodyPr wrap="none" rtlCol="0">
              <a:spAutoFit/>
            </a:bodyPr>
            <a:lstStyle/>
            <a:p>
              <a:pPr algn="ctr"/>
              <a:r>
                <a:rPr lang="en-US" sz="1400" b="1">
                  <a:solidFill>
                    <a:schemeClr val="bg1"/>
                  </a:solidFill>
                </a:rPr>
                <a:t>Morgan Beatty</a:t>
              </a:r>
            </a:p>
            <a:p>
              <a:pPr algn="ctr"/>
              <a:r>
                <a:rPr lang="en-US" sz="1400">
                  <a:solidFill>
                    <a:schemeClr val="bg1"/>
                  </a:solidFill>
                </a:rPr>
                <a:t>Career Coach –</a:t>
              </a:r>
            </a:p>
            <a:p>
              <a:pPr algn="ctr"/>
              <a:r>
                <a:rPr lang="en-US" sz="1400">
                  <a:solidFill>
                    <a:schemeClr val="bg1"/>
                  </a:solidFill>
                </a:rPr>
                <a:t>Humanities, Social Sciences,</a:t>
              </a:r>
            </a:p>
            <a:p>
              <a:pPr algn="ctr"/>
              <a:r>
                <a:rPr lang="en-US" sz="1400">
                  <a:solidFill>
                    <a:schemeClr val="bg1"/>
                  </a:solidFill>
                </a:rPr>
                <a:t>Psychology</a:t>
              </a:r>
            </a:p>
          </p:txBody>
        </p:sp>
      </p:grpSp>
      <p:sp>
        <p:nvSpPr>
          <p:cNvPr id="19" name="Rectangle 18">
            <a:extLst>
              <a:ext uri="{FF2B5EF4-FFF2-40B4-BE49-F238E27FC236}">
                <a16:creationId xmlns:a16="http://schemas.microsoft.com/office/drawing/2014/main" id="{D3C1EF27-5BA3-7849-AAA1-7E10D4550C15}"/>
              </a:ext>
            </a:extLst>
          </p:cNvPr>
          <p:cNvSpPr/>
          <p:nvPr/>
        </p:nvSpPr>
        <p:spPr>
          <a:xfrm>
            <a:off x="224366" y="5651323"/>
            <a:ext cx="4218845" cy="7573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Impact" panose="020B0806030902050204" pitchFamily="34" charset="0"/>
              </a:rPr>
              <a:t>CAREER COACHES</a:t>
            </a:r>
          </a:p>
        </p:txBody>
      </p:sp>
      <p:pic>
        <p:nvPicPr>
          <p:cNvPr id="9" name="Audio 8">
            <a:hlinkClick r:id="" action="ppaction://media"/>
            <a:extLst>
              <a:ext uri="{FF2B5EF4-FFF2-40B4-BE49-F238E27FC236}">
                <a16:creationId xmlns:a16="http://schemas.microsoft.com/office/drawing/2014/main" id="{04D983EF-6C51-4051-98FE-D256BC805F0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309727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9603">
        <p15:prstTrans prst="peelOff"/>
      </p:transition>
    </mc:Choice>
    <mc:Fallback>
      <p:transition spd="slow" advTm="396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0-#ppt_w/2"/>
                                          </p:val>
                                        </p:tav>
                                        <p:tav tm="100000">
                                          <p:val>
                                            <p:strVal val="#ppt_x"/>
                                          </p:val>
                                        </p:tav>
                                      </p:tavLst>
                                    </p:anim>
                                    <p:anim calcmode="lin" valueType="num">
                                      <p:cBhvr additive="base">
                                        <p:cTn id="1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bldLst>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1A091-F69E-444B-8733-A476A08AF451}"/>
              </a:ext>
            </a:extLst>
          </p:cNvPr>
          <p:cNvSpPr>
            <a:spLocks noGrp="1"/>
          </p:cNvSpPr>
          <p:nvPr>
            <p:ph type="title"/>
          </p:nvPr>
        </p:nvSpPr>
        <p:spPr>
          <a:xfrm>
            <a:off x="838200" y="701210"/>
            <a:ext cx="10515600" cy="980624"/>
          </a:xfrm>
        </p:spPr>
        <p:txBody>
          <a:bodyPr>
            <a:normAutofit/>
          </a:bodyPr>
          <a:lstStyle/>
          <a:p>
            <a:pPr algn="ctr"/>
            <a:r>
              <a:rPr lang="en-US" sz="5400" dirty="0"/>
              <a:t>Connect with us!</a:t>
            </a:r>
          </a:p>
        </p:txBody>
      </p:sp>
      <p:grpSp>
        <p:nvGrpSpPr>
          <p:cNvPr id="17" name="Group 16">
            <a:extLst>
              <a:ext uri="{FF2B5EF4-FFF2-40B4-BE49-F238E27FC236}">
                <a16:creationId xmlns:a16="http://schemas.microsoft.com/office/drawing/2014/main" id="{F60F8882-F13B-2A44-A18B-FEC7AC5AAC82}"/>
              </a:ext>
            </a:extLst>
          </p:cNvPr>
          <p:cNvGrpSpPr/>
          <p:nvPr/>
        </p:nvGrpSpPr>
        <p:grpSpPr>
          <a:xfrm>
            <a:off x="1256985" y="2328684"/>
            <a:ext cx="3708764" cy="3265032"/>
            <a:chOff x="688919" y="2200119"/>
            <a:chExt cx="3708764" cy="3265032"/>
          </a:xfrm>
        </p:grpSpPr>
        <p:pic>
          <p:nvPicPr>
            <p:cNvPr id="7" name="Graphic 6" descr="Receiver">
              <a:extLst>
                <a:ext uri="{FF2B5EF4-FFF2-40B4-BE49-F238E27FC236}">
                  <a16:creationId xmlns:a16="http://schemas.microsoft.com/office/drawing/2014/main" id="{23E16386-ACE1-1D4E-9313-40F67F73CD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478" y="3397124"/>
              <a:ext cx="914400" cy="914400"/>
            </a:xfrm>
            <a:prstGeom prst="rect">
              <a:avLst/>
            </a:prstGeom>
          </p:spPr>
        </p:pic>
        <p:pic>
          <p:nvPicPr>
            <p:cNvPr id="9" name="Graphic 8" descr="Email">
              <a:extLst>
                <a:ext uri="{FF2B5EF4-FFF2-40B4-BE49-F238E27FC236}">
                  <a16:creationId xmlns:a16="http://schemas.microsoft.com/office/drawing/2014/main" id="{9405496A-28F1-9849-8F5E-2754142E4D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478" y="4550751"/>
              <a:ext cx="914400" cy="914400"/>
            </a:xfrm>
            <a:prstGeom prst="rect">
              <a:avLst/>
            </a:prstGeom>
          </p:spPr>
        </p:pic>
        <p:pic>
          <p:nvPicPr>
            <p:cNvPr id="11" name="Graphic 10" descr="Internet">
              <a:extLst>
                <a:ext uri="{FF2B5EF4-FFF2-40B4-BE49-F238E27FC236}">
                  <a16:creationId xmlns:a16="http://schemas.microsoft.com/office/drawing/2014/main" id="{39E89CB7-DC43-F24B-84F6-E74CB541A1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919" y="2200119"/>
              <a:ext cx="1079518" cy="1079518"/>
            </a:xfrm>
            <a:prstGeom prst="rect">
              <a:avLst/>
            </a:prstGeom>
          </p:spPr>
        </p:pic>
        <p:sp>
          <p:nvSpPr>
            <p:cNvPr id="12" name="Rectangle 11">
              <a:extLst>
                <a:ext uri="{FF2B5EF4-FFF2-40B4-BE49-F238E27FC236}">
                  <a16:creationId xmlns:a16="http://schemas.microsoft.com/office/drawing/2014/main" id="{BC81AED0-69F2-D044-B009-61717074D69F}"/>
                </a:ext>
              </a:extLst>
            </p:cNvPr>
            <p:cNvSpPr/>
            <p:nvPr/>
          </p:nvSpPr>
          <p:spPr>
            <a:xfrm>
              <a:off x="1768437" y="2478268"/>
              <a:ext cx="2364750" cy="523220"/>
            </a:xfrm>
            <a:prstGeom prst="rect">
              <a:avLst/>
            </a:prstGeom>
          </p:spPr>
          <p:txBody>
            <a:bodyPr wrap="none">
              <a:spAutoFit/>
            </a:bodyPr>
            <a:lstStyle/>
            <a:p>
              <a:r>
                <a:rPr lang="en-US" sz="2800" dirty="0" err="1">
                  <a:solidFill>
                    <a:schemeClr val="bg1"/>
                  </a:solidFill>
                  <a:latin typeface="Arial" panose="020B0604020202020204" pitchFamily="34" charset="0"/>
                  <a:cs typeface="Arial" panose="020B0604020202020204" pitchFamily="34" charset="0"/>
                </a:rPr>
                <a:t>sc.edu</a:t>
              </a:r>
              <a:r>
                <a:rPr lang="en-US" sz="2800" dirty="0">
                  <a:solidFill>
                    <a:schemeClr val="bg1"/>
                  </a:solidFill>
                  <a:latin typeface="Arial" panose="020B0604020202020204" pitchFamily="34" charset="0"/>
                  <a:cs typeface="Arial" panose="020B0604020202020204" pitchFamily="34" charset="0"/>
                </a:rPr>
                <a:t>/career</a:t>
              </a:r>
            </a:p>
          </p:txBody>
        </p:sp>
        <p:sp>
          <p:nvSpPr>
            <p:cNvPr id="13" name="Rectangle 12">
              <a:extLst>
                <a:ext uri="{FF2B5EF4-FFF2-40B4-BE49-F238E27FC236}">
                  <a16:creationId xmlns:a16="http://schemas.microsoft.com/office/drawing/2014/main" id="{7BB53A51-EE94-7542-9A2F-1FB359837E4B}"/>
                </a:ext>
              </a:extLst>
            </p:cNvPr>
            <p:cNvSpPr/>
            <p:nvPr/>
          </p:nvSpPr>
          <p:spPr>
            <a:xfrm>
              <a:off x="1768437" y="3592714"/>
              <a:ext cx="2428870" cy="523220"/>
            </a:xfrm>
            <a:prstGeom prst="rect">
              <a:avLst/>
            </a:prstGeom>
          </p:spPr>
          <p:txBody>
            <a:bodyPr wrap="none">
              <a:spAutoFit/>
            </a:bodyPr>
            <a:lstStyle/>
            <a:p>
              <a:r>
                <a:rPr lang="en-US" sz="2800">
                  <a:solidFill>
                    <a:schemeClr val="bg1"/>
                  </a:solidFill>
                  <a:latin typeface="Arial" panose="020B0604020202020204" pitchFamily="34" charset="0"/>
                  <a:cs typeface="Arial" panose="020B0604020202020204" pitchFamily="34" charset="0"/>
                </a:rPr>
                <a:t>803-777-7280</a:t>
              </a:r>
            </a:p>
          </p:txBody>
        </p:sp>
        <p:sp>
          <p:nvSpPr>
            <p:cNvPr id="14" name="Rectangle 13">
              <a:extLst>
                <a:ext uri="{FF2B5EF4-FFF2-40B4-BE49-F238E27FC236}">
                  <a16:creationId xmlns:a16="http://schemas.microsoft.com/office/drawing/2014/main" id="{6B264735-4705-CC4A-B2F9-63F0454357C3}"/>
                </a:ext>
              </a:extLst>
            </p:cNvPr>
            <p:cNvSpPr/>
            <p:nvPr/>
          </p:nvSpPr>
          <p:spPr>
            <a:xfrm>
              <a:off x="1768437" y="4746341"/>
              <a:ext cx="2629246" cy="523220"/>
            </a:xfrm>
            <a:prstGeom prst="rect">
              <a:avLst/>
            </a:prstGeom>
          </p:spPr>
          <p:txBody>
            <a:bodyPr wrap="none">
              <a:spAutoFit/>
            </a:bodyPr>
            <a:lstStyle/>
            <a:p>
              <a:r>
                <a:rPr lang="en-US" sz="2800" err="1">
                  <a:solidFill>
                    <a:schemeClr val="bg1"/>
                  </a:solidFill>
                  <a:latin typeface="Arial" panose="020B0604020202020204" pitchFamily="34" charset="0"/>
                  <a:cs typeface="Arial" panose="020B0604020202020204" pitchFamily="34" charset="0"/>
                </a:rPr>
                <a:t>career@sc.edu</a:t>
              </a:r>
              <a:endParaRPr lang="en-US" sz="2800">
                <a:solidFill>
                  <a:schemeClr val="bg1"/>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FD8E2279-502B-994F-809B-0EEE16D4E261}"/>
              </a:ext>
            </a:extLst>
          </p:cNvPr>
          <p:cNvGrpSpPr/>
          <p:nvPr/>
        </p:nvGrpSpPr>
        <p:grpSpPr>
          <a:xfrm>
            <a:off x="6525358" y="2328684"/>
            <a:ext cx="4409657" cy="2558751"/>
            <a:chOff x="6525358" y="2328684"/>
            <a:chExt cx="4409657" cy="2558751"/>
          </a:xfrm>
        </p:grpSpPr>
        <p:sp>
          <p:nvSpPr>
            <p:cNvPr id="5" name="Rectangle 4">
              <a:extLst>
                <a:ext uri="{FF2B5EF4-FFF2-40B4-BE49-F238E27FC236}">
                  <a16:creationId xmlns:a16="http://schemas.microsoft.com/office/drawing/2014/main" id="{1ED2219B-7A51-2444-96F4-76D308EDFB96}"/>
                </a:ext>
              </a:extLst>
            </p:cNvPr>
            <p:cNvSpPr/>
            <p:nvPr/>
          </p:nvSpPr>
          <p:spPr>
            <a:xfrm>
              <a:off x="7183268" y="4423205"/>
              <a:ext cx="3093838" cy="464230"/>
            </a:xfrm>
            <a:prstGeom prst="rect">
              <a:avLst/>
            </a:prstGeom>
          </p:spPr>
          <p:txBody>
            <a:bodyPr wrap="square">
              <a:spAutoFit/>
            </a:bodyPr>
            <a:lstStyle/>
            <a:p>
              <a:pPr algn="ctr">
                <a:lnSpc>
                  <a:spcPts val="2880"/>
                </a:lnSpc>
              </a:pPr>
              <a:r>
                <a:rPr lang="en-US" sz="2800" dirty="0">
                  <a:solidFill>
                    <a:schemeClr val="bg1"/>
                  </a:solidFill>
                  <a:latin typeface="Arial" panose="020B0604020202020204" pitchFamily="34" charset="0"/>
                  <a:cs typeface="Arial" panose="020B0604020202020204" pitchFamily="34" charset="0"/>
                </a:rPr>
                <a:t>@</a:t>
              </a:r>
              <a:r>
                <a:rPr lang="en-US" sz="2800" dirty="0" err="1">
                  <a:solidFill>
                    <a:schemeClr val="bg1"/>
                  </a:solidFill>
                  <a:latin typeface="Arial" panose="020B0604020202020204" pitchFamily="34" charset="0"/>
                  <a:cs typeface="Arial" panose="020B0604020202020204" pitchFamily="34" charset="0"/>
                </a:rPr>
                <a:t>UofSCcareers</a:t>
              </a:r>
              <a:endParaRPr lang="en-US" sz="2800" dirty="0">
                <a:solidFill>
                  <a:schemeClr val="bg1"/>
                </a:solidFill>
                <a:latin typeface="Arial" panose="020B0604020202020204" pitchFamily="34" charset="0"/>
                <a:cs typeface="Arial" panose="020B0604020202020204" pitchFamily="34" charset="0"/>
              </a:endParaRPr>
            </a:p>
          </p:txBody>
        </p:sp>
        <p:pic>
          <p:nvPicPr>
            <p:cNvPr id="1028" name="Picture 4" descr="Social Media for Cam Models: How to grow &amp; monetize your online community •  SkyPrivate Blog Skype Cams Models - Pay Per Minute">
              <a:extLst>
                <a:ext uri="{FF2B5EF4-FFF2-40B4-BE49-F238E27FC236}">
                  <a16:creationId xmlns:a16="http://schemas.microsoft.com/office/drawing/2014/main" id="{25B7E0AE-AEC4-2F47-966A-CAC87A95B0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5358" y="2328684"/>
              <a:ext cx="4409657" cy="235181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Audio 2">
            <a:hlinkClick r:id="" action="ppaction://media"/>
            <a:extLst>
              <a:ext uri="{FF2B5EF4-FFF2-40B4-BE49-F238E27FC236}">
                <a16:creationId xmlns:a16="http://schemas.microsoft.com/office/drawing/2014/main" id="{F559C1A7-1A17-490F-B764-0CE571C964D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905769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3747">
        <p15:prstTrans prst="peelOff"/>
      </p:transition>
    </mc:Choice>
    <mc:Fallback>
      <p:transition spd="slow" advTm="137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34010-17E9-8F4E-AF68-4A577CCA8F44}"/>
              </a:ext>
            </a:extLst>
          </p:cNvPr>
          <p:cNvSpPr txBox="1">
            <a:spLocks/>
          </p:cNvSpPr>
          <p:nvPr/>
        </p:nvSpPr>
        <p:spPr bwMode="auto">
          <a:xfrm>
            <a:off x="2050939" y="3227161"/>
            <a:ext cx="8090109" cy="251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ctr" rtl="0" eaLnBrk="0" fontAlgn="base" hangingPunct="0">
              <a:lnSpc>
                <a:spcPct val="90000"/>
              </a:lnSpc>
              <a:spcBef>
                <a:spcPct val="0"/>
              </a:spcBef>
              <a:spcAft>
                <a:spcPct val="0"/>
              </a:spcAft>
              <a:defRPr sz="4800" b="1" i="0" kern="1200">
                <a:solidFill>
                  <a:schemeClr val="bg1"/>
                </a:solidFill>
                <a:latin typeface="Gotham Bold" panose="02000504050000020004" pitchFamily="2"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nSpc>
                <a:spcPct val="100000"/>
              </a:lnSpc>
            </a:pPr>
            <a:r>
              <a:rPr lang="en-US" sz="5200" b="0">
                <a:latin typeface="+mn-lt"/>
                <a:cs typeface="Gotham Light" pitchFamily="2" charset="0"/>
              </a:rPr>
              <a:t>and alumni in their development of lifelong </a:t>
            </a:r>
            <a:r>
              <a:rPr lang="en-US" sz="5200">
                <a:latin typeface="+mn-lt"/>
                <a:cs typeface="Gotham Medium" pitchFamily="2" charset="0"/>
              </a:rPr>
              <a:t>career management skills.</a:t>
            </a:r>
            <a:endParaRPr lang="en-US" sz="5200" b="0">
              <a:latin typeface="+mn-lt"/>
              <a:cs typeface="Gotham Light" pitchFamily="2" charset="0"/>
            </a:endParaRPr>
          </a:p>
        </p:txBody>
      </p:sp>
      <p:sp>
        <p:nvSpPr>
          <p:cNvPr id="5" name="Rectangle 4">
            <a:extLst>
              <a:ext uri="{FF2B5EF4-FFF2-40B4-BE49-F238E27FC236}">
                <a16:creationId xmlns:a16="http://schemas.microsoft.com/office/drawing/2014/main" id="{947AD1C0-CD5D-6248-AFC8-7ACE7FEDFC43}"/>
              </a:ext>
            </a:extLst>
          </p:cNvPr>
          <p:cNvSpPr/>
          <p:nvPr/>
        </p:nvSpPr>
        <p:spPr>
          <a:xfrm>
            <a:off x="2848950" y="827367"/>
            <a:ext cx="6494085" cy="1754326"/>
          </a:xfrm>
          <a:prstGeom prst="rect">
            <a:avLst/>
          </a:prstGeom>
        </p:spPr>
        <p:txBody>
          <a:bodyPr wrap="none">
            <a:spAutoFit/>
          </a:bodyPr>
          <a:lstStyle/>
          <a:p>
            <a:pPr algn="ctr"/>
            <a:r>
              <a:rPr lang="en-US" sz="5200" b="1">
                <a:solidFill>
                  <a:schemeClr val="bg1"/>
                </a:solidFill>
                <a:cs typeface="Gotham Medium" pitchFamily="2" charset="0"/>
              </a:rPr>
              <a:t>We educate and </a:t>
            </a:r>
          </a:p>
          <a:p>
            <a:pPr algn="ctr"/>
            <a:r>
              <a:rPr lang="en-US" sz="5200" b="1">
                <a:solidFill>
                  <a:schemeClr val="bg1"/>
                </a:solidFill>
                <a:cs typeface="Gotham Medium" pitchFamily="2" charset="0"/>
              </a:rPr>
              <a:t>empower students </a:t>
            </a:r>
          </a:p>
        </p:txBody>
      </p:sp>
      <p:pic>
        <p:nvPicPr>
          <p:cNvPr id="6" name="Audio 5">
            <a:hlinkClick r:id="" action="ppaction://media"/>
            <a:extLst>
              <a:ext uri="{FF2B5EF4-FFF2-40B4-BE49-F238E27FC236}">
                <a16:creationId xmlns:a16="http://schemas.microsoft.com/office/drawing/2014/main" id="{1A9BB9BC-9283-A742-84F5-38C3FC3357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821399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36" presetClass="emph" presetSubtype="0" fill="hold" grpId="0" nodeType="afterEffect">
                                  <p:stCondLst>
                                    <p:cond delay="1500"/>
                                  </p:stCondLst>
                                  <p:iterate type="lt">
                                    <p:tmPct val="10000"/>
                                  </p:iterate>
                                  <p:childTnLst>
                                    <p:animScale>
                                      <p:cBhvr>
                                        <p:cTn id="9" dur="500" autoRev="1" fill="hold">
                                          <p:stCondLst>
                                            <p:cond delay="0"/>
                                          </p:stCondLst>
                                        </p:cTn>
                                        <p:tgtEl>
                                          <p:spTgt spid="5"/>
                                        </p:tgtEl>
                                      </p:cBhvr>
                                      <p:to x="80000" y="100000"/>
                                    </p:animScale>
                                    <p:anim by="(#ppt_w*0.10)" calcmode="lin" valueType="num">
                                      <p:cBhvr>
                                        <p:cTn id="10" dur="500" autoRev="1" fill="hold">
                                          <p:stCondLst>
                                            <p:cond delay="0"/>
                                          </p:stCondLst>
                                        </p:cTn>
                                        <p:tgtEl>
                                          <p:spTgt spid="5"/>
                                        </p:tgtEl>
                                        <p:attrNameLst>
                                          <p:attrName>ppt_x</p:attrName>
                                        </p:attrNameLst>
                                      </p:cBhvr>
                                    </p:anim>
                                    <p:anim by="(-#ppt_w*0.10)" calcmode="lin" valueType="num">
                                      <p:cBhvr>
                                        <p:cTn id="11" dur="500" autoRev="1" fill="hold">
                                          <p:stCondLst>
                                            <p:cond delay="0"/>
                                          </p:stCondLst>
                                        </p:cTn>
                                        <p:tgtEl>
                                          <p:spTgt spid="5"/>
                                        </p:tgtEl>
                                        <p:attrNameLst>
                                          <p:attrName>ppt_y</p:attrName>
                                        </p:attrNameLst>
                                      </p:cBhvr>
                                    </p:anim>
                                    <p:animRot by="-480000">
                                      <p:cBhvr>
                                        <p:cTn id="12" dur="50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49C925-E83C-EB4A-B38B-50556B90A9E9}"/>
              </a:ext>
            </a:extLst>
          </p:cNvPr>
          <p:cNvPicPr>
            <a:picLocks noChangeAspect="1"/>
          </p:cNvPicPr>
          <p:nvPr/>
        </p:nvPicPr>
        <p:blipFill>
          <a:blip r:embed="rId5"/>
          <a:stretch>
            <a:fillRect/>
          </a:stretch>
        </p:blipFill>
        <p:spPr>
          <a:xfrm rot="5400000">
            <a:off x="-2004031" y="2683615"/>
            <a:ext cx="6178593" cy="1490765"/>
          </a:xfrm>
          <a:prstGeom prst="rect">
            <a:avLst/>
          </a:prstGeom>
        </p:spPr>
      </p:pic>
      <p:sp>
        <p:nvSpPr>
          <p:cNvPr id="5" name="Content Placeholder 4">
            <a:extLst>
              <a:ext uri="{FF2B5EF4-FFF2-40B4-BE49-F238E27FC236}">
                <a16:creationId xmlns:a16="http://schemas.microsoft.com/office/drawing/2014/main" id="{EEA9123C-BAE0-AB46-A390-D7D089C6921A}"/>
              </a:ext>
            </a:extLst>
          </p:cNvPr>
          <p:cNvSpPr>
            <a:spLocks noGrp="1"/>
          </p:cNvSpPr>
          <p:nvPr>
            <p:ph idx="1"/>
          </p:nvPr>
        </p:nvSpPr>
        <p:spPr>
          <a:xfrm>
            <a:off x="1828801" y="555934"/>
            <a:ext cx="9721515" cy="5216743"/>
          </a:xfrm>
        </p:spPr>
        <p:txBody>
          <a:bodyPr>
            <a:noAutofit/>
          </a:bodyPr>
          <a:lstStyle/>
          <a:p>
            <a:pPr marL="0" indent="0">
              <a:lnSpc>
                <a:spcPct val="150000"/>
              </a:lnSpc>
              <a:spcBef>
                <a:spcPts val="400"/>
              </a:spcBef>
              <a:buNone/>
            </a:pPr>
            <a:r>
              <a:rPr lang="en-US" sz="4000">
                <a:solidFill>
                  <a:schemeClr val="tx2"/>
                </a:solidFill>
                <a:latin typeface="Impact" panose="020B0806030902050204" pitchFamily="34" charset="0"/>
              </a:rPr>
              <a:t>C</a:t>
            </a:r>
            <a:r>
              <a:rPr lang="en-US" sz="3200"/>
              <a:t>areer Planning</a:t>
            </a:r>
          </a:p>
          <a:p>
            <a:pPr marL="0" indent="0">
              <a:lnSpc>
                <a:spcPct val="150000"/>
              </a:lnSpc>
              <a:spcBef>
                <a:spcPts val="400"/>
              </a:spcBef>
              <a:buNone/>
            </a:pPr>
            <a:r>
              <a:rPr lang="en-US" sz="4000">
                <a:solidFill>
                  <a:schemeClr val="tx2"/>
                </a:solidFill>
                <a:latin typeface="Impact" panose="020B0806030902050204" pitchFamily="34" charset="0"/>
              </a:rPr>
              <a:t>R</a:t>
            </a:r>
            <a:r>
              <a:rPr lang="en-US" sz="3200"/>
              <a:t>elationships</a:t>
            </a:r>
          </a:p>
          <a:p>
            <a:pPr marL="0" indent="0">
              <a:lnSpc>
                <a:spcPct val="150000"/>
              </a:lnSpc>
              <a:spcBef>
                <a:spcPts val="400"/>
              </a:spcBef>
              <a:buNone/>
            </a:pPr>
            <a:r>
              <a:rPr lang="en-US" sz="4000">
                <a:solidFill>
                  <a:schemeClr val="tx2"/>
                </a:solidFill>
                <a:latin typeface="Impact" panose="020B0806030902050204" pitchFamily="34" charset="0"/>
              </a:rPr>
              <a:t>E</a:t>
            </a:r>
            <a:r>
              <a:rPr lang="en-US" sz="3200"/>
              <a:t>xperiences</a:t>
            </a:r>
          </a:p>
          <a:p>
            <a:pPr marL="0" indent="0">
              <a:lnSpc>
                <a:spcPct val="150000"/>
              </a:lnSpc>
              <a:spcBef>
                <a:spcPts val="400"/>
              </a:spcBef>
              <a:buNone/>
            </a:pPr>
            <a:r>
              <a:rPr lang="en-US" sz="4000">
                <a:solidFill>
                  <a:schemeClr val="tx2"/>
                </a:solidFill>
                <a:latin typeface="Impact" panose="020B0806030902050204" pitchFamily="34" charset="0"/>
              </a:rPr>
              <a:t>A</a:t>
            </a:r>
            <a:r>
              <a:rPr lang="en-US" sz="3200"/>
              <a:t>cademic Subject Knowledge, Skill &amp; Understanding</a:t>
            </a:r>
          </a:p>
          <a:p>
            <a:pPr marL="0" indent="0">
              <a:lnSpc>
                <a:spcPct val="150000"/>
              </a:lnSpc>
              <a:spcBef>
                <a:spcPts val="400"/>
              </a:spcBef>
              <a:buNone/>
            </a:pPr>
            <a:r>
              <a:rPr lang="en-US" sz="4000">
                <a:solidFill>
                  <a:schemeClr val="tx2"/>
                </a:solidFill>
                <a:latin typeface="Impact" panose="020B0806030902050204" pitchFamily="34" charset="0"/>
              </a:rPr>
              <a:t>T</a:t>
            </a:r>
            <a:r>
              <a:rPr lang="en-US" sz="3200"/>
              <a:t>ransferable Skills</a:t>
            </a:r>
          </a:p>
          <a:p>
            <a:pPr marL="0" indent="0">
              <a:lnSpc>
                <a:spcPct val="150000"/>
              </a:lnSpc>
              <a:spcBef>
                <a:spcPts val="400"/>
              </a:spcBef>
              <a:buNone/>
            </a:pPr>
            <a:r>
              <a:rPr lang="en-US" sz="3600">
                <a:solidFill>
                  <a:schemeClr val="tx2"/>
                </a:solidFill>
                <a:latin typeface="Impact" panose="020B0806030902050204" pitchFamily="34" charset="0"/>
              </a:rPr>
              <a:t>E</a:t>
            </a:r>
            <a:r>
              <a:rPr lang="en-US" sz="3200"/>
              <a:t>motional Intelligence</a:t>
            </a:r>
          </a:p>
        </p:txBody>
      </p:sp>
      <p:pic>
        <p:nvPicPr>
          <p:cNvPr id="3" name="Audio 2">
            <a:hlinkClick r:id="" action="ppaction://media"/>
            <a:extLst>
              <a:ext uri="{FF2B5EF4-FFF2-40B4-BE49-F238E27FC236}">
                <a16:creationId xmlns:a16="http://schemas.microsoft.com/office/drawing/2014/main" id="{37032E5D-8C5D-4FCF-A2F4-57FD178167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37902976"/>
      </p:ext>
    </p:extLst>
  </p:cSld>
  <p:clrMapOvr>
    <a:masterClrMapping/>
  </p:clrMapOvr>
  <mc:AlternateContent xmlns:mc="http://schemas.openxmlformats.org/markup-compatibility/2006">
    <mc:Choice xmlns:p14="http://schemas.microsoft.com/office/powerpoint/2010/main" Requires="p14">
      <p:transition spd="slow" p14:dur="2000" advTm="20163"/>
    </mc:Choice>
    <mc:Fallback>
      <p:transition spd="slow" advTm="20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2"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up)">
                                      <p:cBhvr>
                                        <p:cTn id="9" dur="2000"/>
                                        <p:tgtEl>
                                          <p:spTgt spid="2"/>
                                        </p:tgtEl>
                                      </p:cBhvr>
                                    </p:animEffect>
                                  </p:childTnLst>
                                </p:cTn>
                              </p:par>
                            </p:childTnLst>
                          </p:cTn>
                        </p:par>
                        <p:par>
                          <p:cTn id="10" fill="hold">
                            <p:stCondLst>
                              <p:cond delay="2000"/>
                            </p:stCondLst>
                            <p:childTnLst>
                              <p:par>
                                <p:cTn id="11" presetID="12" presetClass="entr" presetSubtype="8" fill="hold"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1000"/>
                                        <p:tgtEl>
                                          <p:spTgt spid="5">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1000"/>
                                        <p:tgtEl>
                                          <p:spTgt spid="5">
                                            <p:txEl>
                                              <p:pRg st="0" end="0"/>
                                            </p:txEl>
                                          </p:spTgt>
                                        </p:tgtEl>
                                      </p:cBhvr>
                                    </p:animEffect>
                                  </p:childTnLst>
                                </p:cTn>
                              </p:par>
                            </p:childTnLst>
                          </p:cTn>
                        </p:par>
                        <p:par>
                          <p:cTn id="15" fill="hold">
                            <p:stCondLst>
                              <p:cond delay="3000"/>
                            </p:stCondLst>
                            <p:childTnLst>
                              <p:par>
                                <p:cTn id="16" presetID="12" presetClass="entr" presetSubtype="8" fill="hold" nodeType="after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1000"/>
                                        <p:tgtEl>
                                          <p:spTgt spid="5">
                                            <p:txEl>
                                              <p:pRg st="1" end="1"/>
                                            </p:txEl>
                                          </p:spTgt>
                                        </p:tgtEl>
                                        <p:attrNameLst>
                                          <p:attrName>ppt_x</p:attrName>
                                        </p:attrNameLst>
                                      </p:cBhvr>
                                      <p:tavLst>
                                        <p:tav tm="0">
                                          <p:val>
                                            <p:strVal val="#ppt_x-#ppt_w*1.125000"/>
                                          </p:val>
                                        </p:tav>
                                        <p:tav tm="100000">
                                          <p:val>
                                            <p:strVal val="#ppt_x"/>
                                          </p:val>
                                        </p:tav>
                                      </p:tavLst>
                                    </p:anim>
                                    <p:animEffect transition="in" filter="wipe(right)">
                                      <p:cBhvr>
                                        <p:cTn id="19" dur="1000"/>
                                        <p:tgtEl>
                                          <p:spTgt spid="5">
                                            <p:txEl>
                                              <p:pRg st="1" end="1"/>
                                            </p:txEl>
                                          </p:spTgt>
                                        </p:tgtEl>
                                      </p:cBhvr>
                                    </p:animEffect>
                                  </p:childTnLst>
                                </p:cTn>
                              </p:par>
                            </p:childTnLst>
                          </p:cTn>
                        </p:par>
                        <p:par>
                          <p:cTn id="20" fill="hold">
                            <p:stCondLst>
                              <p:cond delay="4000"/>
                            </p:stCondLst>
                            <p:childTnLst>
                              <p:par>
                                <p:cTn id="21" presetID="12" presetClass="entr" presetSubtype="8" fill="hold"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1000"/>
                                        <p:tgtEl>
                                          <p:spTgt spid="5">
                                            <p:txEl>
                                              <p:pRg st="2" end="2"/>
                                            </p:txEl>
                                          </p:spTgt>
                                        </p:tgtEl>
                                        <p:attrNameLst>
                                          <p:attrName>ppt_x</p:attrName>
                                        </p:attrNameLst>
                                      </p:cBhvr>
                                      <p:tavLst>
                                        <p:tav tm="0">
                                          <p:val>
                                            <p:strVal val="#ppt_x-#ppt_w*1.125000"/>
                                          </p:val>
                                        </p:tav>
                                        <p:tav tm="100000">
                                          <p:val>
                                            <p:strVal val="#ppt_x"/>
                                          </p:val>
                                        </p:tav>
                                      </p:tavLst>
                                    </p:anim>
                                    <p:animEffect transition="in" filter="wipe(right)">
                                      <p:cBhvr>
                                        <p:cTn id="24" dur="1000"/>
                                        <p:tgtEl>
                                          <p:spTgt spid="5">
                                            <p:txEl>
                                              <p:pRg st="2" end="2"/>
                                            </p:txEl>
                                          </p:spTgt>
                                        </p:tgtEl>
                                      </p:cBhvr>
                                    </p:animEffect>
                                  </p:childTnLst>
                                </p:cTn>
                              </p:par>
                            </p:childTnLst>
                          </p:cTn>
                        </p:par>
                        <p:par>
                          <p:cTn id="25" fill="hold">
                            <p:stCondLst>
                              <p:cond delay="5000"/>
                            </p:stCondLst>
                            <p:childTnLst>
                              <p:par>
                                <p:cTn id="26" presetID="12" presetClass="entr" presetSubtype="8" fill="hold" nodeType="after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additive="base">
                                        <p:cTn id="28" dur="2000"/>
                                        <p:tgtEl>
                                          <p:spTgt spid="5">
                                            <p:txEl>
                                              <p:pRg st="3" end="3"/>
                                            </p:txEl>
                                          </p:spTgt>
                                        </p:tgtEl>
                                        <p:attrNameLst>
                                          <p:attrName>ppt_x</p:attrName>
                                        </p:attrNameLst>
                                      </p:cBhvr>
                                      <p:tavLst>
                                        <p:tav tm="0">
                                          <p:val>
                                            <p:strVal val="#ppt_x-#ppt_w*1.125000"/>
                                          </p:val>
                                        </p:tav>
                                        <p:tav tm="100000">
                                          <p:val>
                                            <p:strVal val="#ppt_x"/>
                                          </p:val>
                                        </p:tav>
                                      </p:tavLst>
                                    </p:anim>
                                    <p:animEffect transition="in" filter="wipe(right)">
                                      <p:cBhvr>
                                        <p:cTn id="29" dur="2000"/>
                                        <p:tgtEl>
                                          <p:spTgt spid="5">
                                            <p:txEl>
                                              <p:pRg st="3" end="3"/>
                                            </p:txEl>
                                          </p:spTgt>
                                        </p:tgtEl>
                                      </p:cBhvr>
                                    </p:animEffect>
                                  </p:childTnLst>
                                </p:cTn>
                              </p:par>
                            </p:childTnLst>
                          </p:cTn>
                        </p:par>
                        <p:par>
                          <p:cTn id="30" fill="hold">
                            <p:stCondLst>
                              <p:cond delay="7000"/>
                            </p:stCondLst>
                            <p:childTnLst>
                              <p:par>
                                <p:cTn id="31" presetID="12" presetClass="entr" presetSubtype="8" fill="hold" nodeType="after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additive="base">
                                        <p:cTn id="33" dur="1000"/>
                                        <p:tgtEl>
                                          <p:spTgt spid="5">
                                            <p:txEl>
                                              <p:pRg st="4" end="4"/>
                                            </p:txEl>
                                          </p:spTgt>
                                        </p:tgtEl>
                                        <p:attrNameLst>
                                          <p:attrName>ppt_x</p:attrName>
                                        </p:attrNameLst>
                                      </p:cBhvr>
                                      <p:tavLst>
                                        <p:tav tm="0">
                                          <p:val>
                                            <p:strVal val="#ppt_x-#ppt_w*1.125000"/>
                                          </p:val>
                                        </p:tav>
                                        <p:tav tm="100000">
                                          <p:val>
                                            <p:strVal val="#ppt_x"/>
                                          </p:val>
                                        </p:tav>
                                      </p:tavLst>
                                    </p:anim>
                                    <p:animEffect transition="in" filter="wipe(right)">
                                      <p:cBhvr>
                                        <p:cTn id="34" dur="1000"/>
                                        <p:tgtEl>
                                          <p:spTgt spid="5">
                                            <p:txEl>
                                              <p:pRg st="4" end="4"/>
                                            </p:txEl>
                                          </p:spTgt>
                                        </p:tgtEl>
                                      </p:cBhvr>
                                    </p:animEffect>
                                  </p:childTnLst>
                                </p:cTn>
                              </p:par>
                            </p:childTnLst>
                          </p:cTn>
                        </p:par>
                        <p:par>
                          <p:cTn id="35" fill="hold">
                            <p:stCondLst>
                              <p:cond delay="8000"/>
                            </p:stCondLst>
                            <p:childTnLst>
                              <p:par>
                                <p:cTn id="36" presetID="12" presetClass="entr" presetSubtype="8" fill="hold" nodeType="after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 calcmode="lin" valueType="num">
                                      <p:cBhvr additive="base">
                                        <p:cTn id="38" dur="1000"/>
                                        <p:tgtEl>
                                          <p:spTgt spid="5">
                                            <p:txEl>
                                              <p:pRg st="5" end="5"/>
                                            </p:txEl>
                                          </p:spTgt>
                                        </p:tgtEl>
                                        <p:attrNameLst>
                                          <p:attrName>ppt_x</p:attrName>
                                        </p:attrNameLst>
                                      </p:cBhvr>
                                      <p:tavLst>
                                        <p:tav tm="0">
                                          <p:val>
                                            <p:strVal val="#ppt_x-#ppt_w*1.125000"/>
                                          </p:val>
                                        </p:tav>
                                        <p:tav tm="100000">
                                          <p:val>
                                            <p:strVal val="#ppt_x"/>
                                          </p:val>
                                        </p:tav>
                                      </p:tavLst>
                                    </p:anim>
                                    <p:animEffect transition="in" filter="wipe(right)">
                                      <p:cBhvr>
                                        <p:cTn id="39"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19B8-3D8E-C54C-AD8B-1921985BCF11}"/>
              </a:ext>
            </a:extLst>
          </p:cNvPr>
          <p:cNvSpPr>
            <a:spLocks noGrp="1"/>
          </p:cNvSpPr>
          <p:nvPr>
            <p:ph type="title"/>
          </p:nvPr>
        </p:nvSpPr>
        <p:spPr>
          <a:xfrm>
            <a:off x="838200" y="365125"/>
            <a:ext cx="10515600" cy="1325563"/>
          </a:xfrm>
        </p:spPr>
        <p:txBody>
          <a:bodyPr/>
          <a:lstStyle/>
          <a:p>
            <a:r>
              <a:rPr lang="en-US"/>
              <a:t>What is a resume?</a:t>
            </a:r>
          </a:p>
        </p:txBody>
      </p:sp>
      <p:pic>
        <p:nvPicPr>
          <p:cNvPr id="5" name="Content Placeholder 4">
            <a:extLst>
              <a:ext uri="{FF2B5EF4-FFF2-40B4-BE49-F238E27FC236}">
                <a16:creationId xmlns:a16="http://schemas.microsoft.com/office/drawing/2014/main" id="{3186A0B7-94ED-584A-9CD4-966967C35391}"/>
              </a:ext>
            </a:extLst>
          </p:cNvPr>
          <p:cNvPicPr>
            <a:picLocks noGrp="1" noChangeAspect="1"/>
          </p:cNvPicPr>
          <p:nvPr>
            <p:ph idx="1"/>
          </p:nvPr>
        </p:nvPicPr>
        <p:blipFill>
          <a:blip r:embed="rId5"/>
          <a:stretch>
            <a:fillRect/>
          </a:stretch>
        </p:blipFill>
        <p:spPr>
          <a:xfrm>
            <a:off x="1199147" y="1752475"/>
            <a:ext cx="1371600" cy="1371600"/>
          </a:xfrm>
        </p:spPr>
      </p:pic>
      <p:pic>
        <p:nvPicPr>
          <p:cNvPr id="9" name="Picture 8">
            <a:extLst>
              <a:ext uri="{FF2B5EF4-FFF2-40B4-BE49-F238E27FC236}">
                <a16:creationId xmlns:a16="http://schemas.microsoft.com/office/drawing/2014/main" id="{6D291F47-44B6-FC49-B756-9C003A150544}"/>
              </a:ext>
            </a:extLst>
          </p:cNvPr>
          <p:cNvPicPr>
            <a:picLocks noChangeAspect="1"/>
          </p:cNvPicPr>
          <p:nvPr/>
        </p:nvPicPr>
        <p:blipFill>
          <a:blip r:embed="rId6"/>
          <a:stretch>
            <a:fillRect/>
          </a:stretch>
        </p:blipFill>
        <p:spPr>
          <a:xfrm>
            <a:off x="1313447" y="3085850"/>
            <a:ext cx="1143000" cy="1143000"/>
          </a:xfrm>
          <a:prstGeom prst="rect">
            <a:avLst/>
          </a:prstGeom>
        </p:spPr>
      </p:pic>
      <p:pic>
        <p:nvPicPr>
          <p:cNvPr id="11" name="Picture 10">
            <a:extLst>
              <a:ext uri="{FF2B5EF4-FFF2-40B4-BE49-F238E27FC236}">
                <a16:creationId xmlns:a16="http://schemas.microsoft.com/office/drawing/2014/main" id="{2992AD3B-1DC7-8B49-82FB-BDAF0D454113}"/>
              </a:ext>
            </a:extLst>
          </p:cNvPr>
          <p:cNvPicPr>
            <a:picLocks noChangeAspect="1"/>
          </p:cNvPicPr>
          <p:nvPr/>
        </p:nvPicPr>
        <p:blipFill>
          <a:blip r:embed="rId7"/>
          <a:stretch>
            <a:fillRect/>
          </a:stretch>
        </p:blipFill>
        <p:spPr>
          <a:xfrm>
            <a:off x="1484897" y="4519237"/>
            <a:ext cx="914400" cy="914400"/>
          </a:xfrm>
          <a:prstGeom prst="rect">
            <a:avLst/>
          </a:prstGeom>
        </p:spPr>
      </p:pic>
      <p:sp>
        <p:nvSpPr>
          <p:cNvPr id="12" name="TextBox 11">
            <a:extLst>
              <a:ext uri="{FF2B5EF4-FFF2-40B4-BE49-F238E27FC236}">
                <a16:creationId xmlns:a16="http://schemas.microsoft.com/office/drawing/2014/main" id="{03B41F5C-A14D-CC48-BDA7-B213537AA2EB}"/>
              </a:ext>
            </a:extLst>
          </p:cNvPr>
          <p:cNvSpPr txBox="1"/>
          <p:nvPr/>
        </p:nvSpPr>
        <p:spPr>
          <a:xfrm>
            <a:off x="2342147" y="2176665"/>
            <a:ext cx="1922321" cy="523220"/>
          </a:xfrm>
          <a:prstGeom prst="rect">
            <a:avLst/>
          </a:prstGeom>
          <a:noFill/>
        </p:spPr>
        <p:txBody>
          <a:bodyPr wrap="none" rtlCol="0">
            <a:spAutoFit/>
          </a:bodyPr>
          <a:lstStyle/>
          <a:p>
            <a:r>
              <a:rPr lang="en-US" sz="2800" b="1">
                <a:solidFill>
                  <a:schemeClr val="accent5"/>
                </a:solidFill>
              </a:rPr>
              <a:t>Education</a:t>
            </a:r>
            <a:endParaRPr lang="en-US" b="1">
              <a:solidFill>
                <a:schemeClr val="accent5"/>
              </a:solidFill>
            </a:endParaRPr>
          </a:p>
        </p:txBody>
      </p:sp>
      <p:sp>
        <p:nvSpPr>
          <p:cNvPr id="13" name="TextBox 12">
            <a:extLst>
              <a:ext uri="{FF2B5EF4-FFF2-40B4-BE49-F238E27FC236}">
                <a16:creationId xmlns:a16="http://schemas.microsoft.com/office/drawing/2014/main" id="{0494CDE3-9640-1743-B371-08F5F4D2CB9D}"/>
              </a:ext>
            </a:extLst>
          </p:cNvPr>
          <p:cNvSpPr txBox="1"/>
          <p:nvPr/>
        </p:nvSpPr>
        <p:spPr>
          <a:xfrm>
            <a:off x="2342147" y="3445746"/>
            <a:ext cx="2303836" cy="523220"/>
          </a:xfrm>
          <a:prstGeom prst="rect">
            <a:avLst/>
          </a:prstGeom>
          <a:noFill/>
        </p:spPr>
        <p:txBody>
          <a:bodyPr wrap="none" rtlCol="0">
            <a:spAutoFit/>
          </a:bodyPr>
          <a:lstStyle/>
          <a:p>
            <a:r>
              <a:rPr lang="en-US" sz="2800" b="1">
                <a:solidFill>
                  <a:schemeClr val="accent6"/>
                </a:solidFill>
              </a:rPr>
              <a:t>Experiences</a:t>
            </a:r>
            <a:endParaRPr lang="en-US" b="1">
              <a:solidFill>
                <a:schemeClr val="accent6"/>
              </a:solidFill>
            </a:endParaRPr>
          </a:p>
        </p:txBody>
      </p:sp>
      <p:sp>
        <p:nvSpPr>
          <p:cNvPr id="14" name="TextBox 13">
            <a:extLst>
              <a:ext uri="{FF2B5EF4-FFF2-40B4-BE49-F238E27FC236}">
                <a16:creationId xmlns:a16="http://schemas.microsoft.com/office/drawing/2014/main" id="{AFE7BB61-C49B-044D-9B06-A7DAAEEEF54D}"/>
              </a:ext>
            </a:extLst>
          </p:cNvPr>
          <p:cNvSpPr txBox="1"/>
          <p:nvPr/>
        </p:nvSpPr>
        <p:spPr>
          <a:xfrm>
            <a:off x="2456447" y="4714827"/>
            <a:ext cx="1122423" cy="523220"/>
          </a:xfrm>
          <a:prstGeom prst="rect">
            <a:avLst/>
          </a:prstGeom>
          <a:noFill/>
        </p:spPr>
        <p:txBody>
          <a:bodyPr wrap="none" rtlCol="0">
            <a:spAutoFit/>
          </a:bodyPr>
          <a:lstStyle/>
          <a:p>
            <a:r>
              <a:rPr lang="en-US" sz="2800" b="1">
                <a:solidFill>
                  <a:schemeClr val="accent2"/>
                </a:solidFill>
              </a:rPr>
              <a:t>Skills</a:t>
            </a:r>
            <a:endParaRPr lang="en-US" b="1">
              <a:solidFill>
                <a:schemeClr val="accent2"/>
              </a:solidFill>
            </a:endParaRPr>
          </a:p>
        </p:txBody>
      </p:sp>
      <p:sp>
        <p:nvSpPr>
          <p:cNvPr id="17" name="TextBox 16">
            <a:extLst>
              <a:ext uri="{FF2B5EF4-FFF2-40B4-BE49-F238E27FC236}">
                <a16:creationId xmlns:a16="http://schemas.microsoft.com/office/drawing/2014/main" id="{F643B086-2627-9148-98A9-BEE76339E100}"/>
              </a:ext>
            </a:extLst>
          </p:cNvPr>
          <p:cNvSpPr txBox="1"/>
          <p:nvPr/>
        </p:nvSpPr>
        <p:spPr>
          <a:xfrm>
            <a:off x="4876800" y="1467784"/>
            <a:ext cx="1922320" cy="3770263"/>
          </a:xfrm>
          <a:prstGeom prst="rect">
            <a:avLst/>
          </a:prstGeom>
          <a:noFill/>
        </p:spPr>
        <p:txBody>
          <a:bodyPr wrap="square" rtlCol="0" anchor="ctr">
            <a:spAutoFit/>
          </a:bodyPr>
          <a:lstStyle/>
          <a:p>
            <a:r>
              <a:rPr lang="en-US" sz="23900"/>
              <a:t>}</a:t>
            </a:r>
          </a:p>
        </p:txBody>
      </p:sp>
      <p:sp>
        <p:nvSpPr>
          <p:cNvPr id="18" name="TextBox 17">
            <a:extLst>
              <a:ext uri="{FF2B5EF4-FFF2-40B4-BE49-F238E27FC236}">
                <a16:creationId xmlns:a16="http://schemas.microsoft.com/office/drawing/2014/main" id="{5B0BA814-D5AC-5342-AE73-5B3E1B012CC3}"/>
              </a:ext>
            </a:extLst>
          </p:cNvPr>
          <p:cNvSpPr txBox="1"/>
          <p:nvPr/>
        </p:nvSpPr>
        <p:spPr>
          <a:xfrm>
            <a:off x="6133684" y="3352915"/>
            <a:ext cx="1579278" cy="707886"/>
          </a:xfrm>
          <a:prstGeom prst="rect">
            <a:avLst/>
          </a:prstGeom>
          <a:noFill/>
        </p:spPr>
        <p:txBody>
          <a:bodyPr wrap="none" rtlCol="0">
            <a:spAutoFit/>
          </a:bodyPr>
          <a:lstStyle/>
          <a:p>
            <a:r>
              <a:rPr lang="en-US" sz="4000" b="1"/>
              <a:t>Why?</a:t>
            </a:r>
          </a:p>
        </p:txBody>
      </p:sp>
      <p:grpSp>
        <p:nvGrpSpPr>
          <p:cNvPr id="30" name="Group 29">
            <a:extLst>
              <a:ext uri="{FF2B5EF4-FFF2-40B4-BE49-F238E27FC236}">
                <a16:creationId xmlns:a16="http://schemas.microsoft.com/office/drawing/2014/main" id="{3067CBBE-4306-1E41-8FB9-525C04B02654}"/>
              </a:ext>
            </a:extLst>
          </p:cNvPr>
          <p:cNvGrpSpPr/>
          <p:nvPr/>
        </p:nvGrpSpPr>
        <p:grpSpPr>
          <a:xfrm>
            <a:off x="8091642" y="2098614"/>
            <a:ext cx="3508348" cy="3740704"/>
            <a:chOff x="8056004" y="1945174"/>
            <a:chExt cx="3508348" cy="3740704"/>
          </a:xfrm>
        </p:grpSpPr>
        <p:sp>
          <p:nvSpPr>
            <p:cNvPr id="20" name="Oval 19">
              <a:extLst>
                <a:ext uri="{FF2B5EF4-FFF2-40B4-BE49-F238E27FC236}">
                  <a16:creationId xmlns:a16="http://schemas.microsoft.com/office/drawing/2014/main" id="{D7CCC496-4D84-E648-BE87-A80D274CE829}"/>
                </a:ext>
              </a:extLst>
            </p:cNvPr>
            <p:cNvSpPr/>
            <p:nvPr/>
          </p:nvSpPr>
          <p:spPr>
            <a:xfrm>
              <a:off x="8394962" y="2176665"/>
              <a:ext cx="2695575" cy="269557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36E350-66E9-5547-8076-C383FF7951BD}"/>
                </a:ext>
              </a:extLst>
            </p:cNvPr>
            <p:cNvSpPr/>
            <p:nvPr/>
          </p:nvSpPr>
          <p:spPr>
            <a:xfrm>
              <a:off x="8195133" y="2092931"/>
              <a:ext cx="1161589" cy="1234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ontent Placeholder 4">
              <a:extLst>
                <a:ext uri="{FF2B5EF4-FFF2-40B4-BE49-F238E27FC236}">
                  <a16:creationId xmlns:a16="http://schemas.microsoft.com/office/drawing/2014/main" id="{4257C043-B394-3846-A193-75A4789A4C3A}"/>
                </a:ext>
              </a:extLst>
            </p:cNvPr>
            <p:cNvPicPr>
              <a:picLocks noChangeAspect="1"/>
            </p:cNvPicPr>
            <p:nvPr/>
          </p:nvPicPr>
          <p:blipFill>
            <a:blip r:embed="rId5"/>
            <a:stretch>
              <a:fillRect/>
            </a:stretch>
          </p:blipFill>
          <p:spPr>
            <a:xfrm>
              <a:off x="8056004" y="1945174"/>
              <a:ext cx="1579278" cy="1579278"/>
            </a:xfrm>
            <a:prstGeom prst="rect">
              <a:avLst/>
            </a:prstGeom>
          </p:spPr>
        </p:pic>
        <p:sp>
          <p:nvSpPr>
            <p:cNvPr id="25" name="Rectangle 24">
              <a:extLst>
                <a:ext uri="{FF2B5EF4-FFF2-40B4-BE49-F238E27FC236}">
                  <a16:creationId xmlns:a16="http://schemas.microsoft.com/office/drawing/2014/main" id="{ABA96F3B-9BCC-384D-886C-5077C0284525}"/>
                </a:ext>
              </a:extLst>
            </p:cNvPr>
            <p:cNvSpPr/>
            <p:nvPr/>
          </p:nvSpPr>
          <p:spPr>
            <a:xfrm>
              <a:off x="10311371" y="2644771"/>
              <a:ext cx="1161589" cy="1234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97C0049-277C-2240-BA62-187524B0FEA5}"/>
                </a:ext>
              </a:extLst>
            </p:cNvPr>
            <p:cNvPicPr>
              <a:picLocks noChangeAspect="1"/>
            </p:cNvPicPr>
            <p:nvPr/>
          </p:nvPicPr>
          <p:blipFill>
            <a:blip r:embed="rId6"/>
            <a:stretch>
              <a:fillRect/>
            </a:stretch>
          </p:blipFill>
          <p:spPr>
            <a:xfrm>
              <a:off x="10192753" y="2518863"/>
              <a:ext cx="1371599" cy="1371599"/>
            </a:xfrm>
            <a:prstGeom prst="rect">
              <a:avLst/>
            </a:prstGeom>
          </p:spPr>
        </p:pic>
        <p:sp>
          <p:nvSpPr>
            <p:cNvPr id="26" name="Rectangle 25">
              <a:extLst>
                <a:ext uri="{FF2B5EF4-FFF2-40B4-BE49-F238E27FC236}">
                  <a16:creationId xmlns:a16="http://schemas.microsoft.com/office/drawing/2014/main" id="{34C725B6-C5D4-8B46-AA16-5A1319582A7D}"/>
                </a:ext>
              </a:extLst>
            </p:cNvPr>
            <p:cNvSpPr/>
            <p:nvPr/>
          </p:nvSpPr>
          <p:spPr>
            <a:xfrm>
              <a:off x="8878875" y="4451449"/>
              <a:ext cx="1161589" cy="1234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E33E99E-0BC5-8B47-AA47-5277F31DC778}"/>
                </a:ext>
              </a:extLst>
            </p:cNvPr>
            <p:cNvPicPr>
              <a:picLocks noChangeAspect="1"/>
            </p:cNvPicPr>
            <p:nvPr/>
          </p:nvPicPr>
          <p:blipFill>
            <a:blip r:embed="rId7"/>
            <a:stretch>
              <a:fillRect/>
            </a:stretch>
          </p:blipFill>
          <p:spPr>
            <a:xfrm>
              <a:off x="8865948" y="4161675"/>
              <a:ext cx="1142999" cy="1142999"/>
            </a:xfrm>
            <a:prstGeom prst="rect">
              <a:avLst/>
            </a:prstGeom>
          </p:spPr>
        </p:pic>
        <p:sp>
          <p:nvSpPr>
            <p:cNvPr id="27" name="Triangle 26">
              <a:extLst>
                <a:ext uri="{FF2B5EF4-FFF2-40B4-BE49-F238E27FC236}">
                  <a16:creationId xmlns:a16="http://schemas.microsoft.com/office/drawing/2014/main" id="{608609F6-D108-2749-A6E3-B73C212ED839}"/>
                </a:ext>
              </a:extLst>
            </p:cNvPr>
            <p:cNvSpPr/>
            <p:nvPr/>
          </p:nvSpPr>
          <p:spPr>
            <a:xfrm rot="867289">
              <a:off x="8207523" y="3271979"/>
              <a:ext cx="441587" cy="24992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a:extLst>
                <a:ext uri="{FF2B5EF4-FFF2-40B4-BE49-F238E27FC236}">
                  <a16:creationId xmlns:a16="http://schemas.microsoft.com/office/drawing/2014/main" id="{2C2BF53B-90D6-A749-94BB-4BA2F197A35F}"/>
                </a:ext>
              </a:extLst>
            </p:cNvPr>
            <p:cNvSpPr/>
            <p:nvPr/>
          </p:nvSpPr>
          <p:spPr>
            <a:xfrm rot="8659782">
              <a:off x="10487163" y="2459558"/>
              <a:ext cx="441587" cy="24992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BD6D0694-F605-314A-8B1E-E55C1341DBE7}"/>
                </a:ext>
              </a:extLst>
            </p:cNvPr>
            <p:cNvSpPr/>
            <p:nvPr/>
          </p:nvSpPr>
          <p:spPr>
            <a:xfrm rot="15699614">
              <a:off x="9758162" y="4727314"/>
              <a:ext cx="441587" cy="24992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Audio 3">
            <a:hlinkClick r:id="" action="ppaction://media"/>
            <a:extLst>
              <a:ext uri="{FF2B5EF4-FFF2-40B4-BE49-F238E27FC236}">
                <a16:creationId xmlns:a16="http://schemas.microsoft.com/office/drawing/2014/main" id="{552F29D0-178D-4E43-B92C-228497C8E4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21192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par>
                                <p:cTn id="7" presetID="1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p:tgtEl>
                                          <p:spTgt spid="5"/>
                                        </p:tgtEl>
                                        <p:attrNameLst>
                                          <p:attrName>ppt_x</p:attrName>
                                        </p:attrNameLst>
                                      </p:cBhvr>
                                      <p:tavLst>
                                        <p:tav tm="0">
                                          <p:val>
                                            <p:strVal val="#ppt_x-#ppt_w*1.125000"/>
                                          </p:val>
                                        </p:tav>
                                        <p:tav tm="100000">
                                          <p:val>
                                            <p:strVal val="#ppt_x"/>
                                          </p:val>
                                        </p:tav>
                                      </p:tavLst>
                                    </p:anim>
                                    <p:animEffect transition="in" filter="wipe(right)">
                                      <p:cBhvr>
                                        <p:cTn id="10" dur="500"/>
                                        <p:tgtEl>
                                          <p:spTgt spid="5"/>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ppt_x</p:attrName>
                                        </p:attrNameLst>
                                      </p:cBhvr>
                                      <p:tavLst>
                                        <p:tav tm="0">
                                          <p:val>
                                            <p:strVal val="#ppt_x-#ppt_w*1.125000"/>
                                          </p:val>
                                        </p:tav>
                                        <p:tav tm="100000">
                                          <p:val>
                                            <p:strVal val="#ppt_x"/>
                                          </p:val>
                                        </p:tav>
                                      </p:tavLst>
                                    </p:anim>
                                    <p:animEffect transition="in" filter="wipe(right)">
                                      <p:cBhvr>
                                        <p:cTn id="14" dur="500"/>
                                        <p:tgtEl>
                                          <p:spTgt spid="12"/>
                                        </p:tgtEl>
                                      </p:cBhvr>
                                    </p:animEffect>
                                  </p:childTnLst>
                                </p:cTn>
                              </p:par>
                            </p:childTnLst>
                          </p:cTn>
                        </p:par>
                        <p:par>
                          <p:cTn id="15" fill="hold">
                            <p:stCondLst>
                              <p:cond delay="500"/>
                            </p:stCondLst>
                            <p:childTnLst>
                              <p:par>
                                <p:cTn id="16" presetID="1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ppt_x</p:attrName>
                                        </p:attrNameLst>
                                      </p:cBhvr>
                                      <p:tavLst>
                                        <p:tav tm="0">
                                          <p:val>
                                            <p:strVal val="#ppt_x-#ppt_w*1.125000"/>
                                          </p:val>
                                        </p:tav>
                                        <p:tav tm="100000">
                                          <p:val>
                                            <p:strVal val="#ppt_x"/>
                                          </p:val>
                                        </p:tav>
                                      </p:tavLst>
                                    </p:anim>
                                    <p:animEffect transition="in" filter="wipe(right)">
                                      <p:cBhvr>
                                        <p:cTn id="23" dur="500"/>
                                        <p:tgtEl>
                                          <p:spTgt spid="13"/>
                                        </p:tgtEl>
                                      </p:cBhvr>
                                    </p:animEffect>
                                  </p:childTnLst>
                                </p:cTn>
                              </p:par>
                            </p:childTnLst>
                          </p:cTn>
                        </p:par>
                        <p:par>
                          <p:cTn id="24" fill="hold">
                            <p:stCondLst>
                              <p:cond delay="1000"/>
                            </p:stCondLst>
                            <p:childTnLst>
                              <p:par>
                                <p:cTn id="25" presetID="1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ppt_x</p:attrName>
                                        </p:attrNameLst>
                                      </p:cBhvr>
                                      <p:tavLst>
                                        <p:tav tm="0">
                                          <p:val>
                                            <p:strVal val="#ppt_x-#ppt_w*1.125000"/>
                                          </p:val>
                                        </p:tav>
                                        <p:tav tm="100000">
                                          <p:val>
                                            <p:strVal val="#ppt_x"/>
                                          </p:val>
                                        </p:tav>
                                      </p:tavLst>
                                    </p:anim>
                                    <p:animEffect transition="in" filter="wipe(right)">
                                      <p:cBhvr>
                                        <p:cTn id="28" dur="500"/>
                                        <p:tgtEl>
                                          <p:spTgt spid="11"/>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ppt_x</p:attrName>
                                        </p:attrNameLst>
                                      </p:cBhvr>
                                      <p:tavLst>
                                        <p:tav tm="0">
                                          <p:val>
                                            <p:strVal val="#ppt_x-#ppt_w*1.125000"/>
                                          </p:val>
                                        </p:tav>
                                        <p:tav tm="100000">
                                          <p:val>
                                            <p:strVal val="#ppt_x"/>
                                          </p:val>
                                        </p:tav>
                                      </p:tavLst>
                                    </p:anim>
                                    <p:animEffect transition="in" filter="wipe(righ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strVal val="#ppt_w*0.70"/>
                                          </p:val>
                                        </p:tav>
                                        <p:tav tm="100000">
                                          <p:val>
                                            <p:strVal val="#ppt_w"/>
                                          </p:val>
                                        </p:tav>
                                      </p:tavLst>
                                    </p:anim>
                                    <p:anim calcmode="lin" valueType="num">
                                      <p:cBhvr>
                                        <p:cTn id="38" dur="1000" fill="hold"/>
                                        <p:tgtEl>
                                          <p:spTgt spid="17"/>
                                        </p:tgtEl>
                                        <p:attrNameLst>
                                          <p:attrName>ppt_h</p:attrName>
                                        </p:attrNameLst>
                                      </p:cBhvr>
                                      <p:tavLst>
                                        <p:tav tm="0">
                                          <p:val>
                                            <p:strVal val="#ppt_h"/>
                                          </p:val>
                                        </p:tav>
                                        <p:tav tm="100000">
                                          <p:val>
                                            <p:strVal val="#ppt_h"/>
                                          </p:val>
                                        </p:tav>
                                      </p:tavLst>
                                    </p:anim>
                                    <p:animEffect transition="in" filter="fade">
                                      <p:cBhvr>
                                        <p:cTn id="39" dur="1000"/>
                                        <p:tgtEl>
                                          <p:spTgt spid="17"/>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1000"/>
                                        <p:tgtEl>
                                          <p:spTgt spid="18"/>
                                        </p:tgtEl>
                                        <p:attrNameLst>
                                          <p:attrName>ppt_x</p:attrName>
                                        </p:attrNameLst>
                                      </p:cBhvr>
                                      <p:tavLst>
                                        <p:tav tm="0">
                                          <p:val>
                                            <p:strVal val="#ppt_x-#ppt_w*1.125000"/>
                                          </p:val>
                                        </p:tav>
                                        <p:tav tm="100000">
                                          <p:val>
                                            <p:strVal val="#ppt_x"/>
                                          </p:val>
                                        </p:tav>
                                      </p:tavLst>
                                    </p:anim>
                                    <p:animEffect transition="in" filter="wipe(right)">
                                      <p:cBhvr>
                                        <p:cTn id="43" dur="1000"/>
                                        <p:tgtEl>
                                          <p:spTgt spid="18"/>
                                        </p:tgtEl>
                                      </p:cBhvr>
                                    </p:animEffect>
                                  </p:childTnLst>
                                </p:cTn>
                              </p:par>
                            </p:childTnLst>
                          </p:cTn>
                        </p:par>
                        <p:par>
                          <p:cTn id="44" fill="hold">
                            <p:stCondLst>
                              <p:cond delay="1000"/>
                            </p:stCondLst>
                            <p:childTnLst>
                              <p:par>
                                <p:cTn id="45" presetID="49" presetClass="entr" presetSubtype="0" decel="10000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anim calcmode="lin" valueType="num">
                                      <p:cBhvr>
                                        <p:cTn id="49" dur="500" fill="hold"/>
                                        <p:tgtEl>
                                          <p:spTgt spid="30"/>
                                        </p:tgtEl>
                                        <p:attrNameLst>
                                          <p:attrName>style.rotation</p:attrName>
                                        </p:attrNameLst>
                                      </p:cBhvr>
                                      <p:tavLst>
                                        <p:tav tm="0">
                                          <p:val>
                                            <p:fltVal val="360"/>
                                          </p:val>
                                        </p:tav>
                                        <p:tav tm="100000">
                                          <p:val>
                                            <p:fltVal val="0"/>
                                          </p:val>
                                        </p:tav>
                                      </p:tavLst>
                                    </p:anim>
                                    <p:animEffect transition="in" filter="fade">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31"/>
                </p:tgtEl>
              </p:cMediaNode>
            </p:audio>
          </p:childTnLst>
        </p:cTn>
      </p:par>
    </p:tnLst>
    <p:bldLst>
      <p:bldP spid="12" grpId="0"/>
      <p:bldP spid="13" grpId="0"/>
      <p:bldP spid="14"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D0C1-B6F3-8D4B-8FC4-FF2C624883A2}"/>
              </a:ext>
            </a:extLst>
          </p:cNvPr>
          <p:cNvSpPr>
            <a:spLocks noGrp="1"/>
          </p:cNvSpPr>
          <p:nvPr>
            <p:ph type="title"/>
          </p:nvPr>
        </p:nvSpPr>
        <p:spPr/>
        <p:txBody>
          <a:bodyPr>
            <a:normAutofit/>
          </a:bodyPr>
          <a:lstStyle/>
          <a:p>
            <a:r>
              <a:rPr lang="en-US"/>
              <a:t>Resume to Interview</a:t>
            </a:r>
          </a:p>
        </p:txBody>
      </p:sp>
      <p:sp>
        <p:nvSpPr>
          <p:cNvPr id="3" name="Content Placeholder 2">
            <a:extLst>
              <a:ext uri="{FF2B5EF4-FFF2-40B4-BE49-F238E27FC236}">
                <a16:creationId xmlns:a16="http://schemas.microsoft.com/office/drawing/2014/main" id="{31E5364D-CAB2-E842-A15D-AB60B94594FA}"/>
              </a:ext>
            </a:extLst>
          </p:cNvPr>
          <p:cNvSpPr>
            <a:spLocks noGrp="1"/>
          </p:cNvSpPr>
          <p:nvPr>
            <p:ph idx="1"/>
          </p:nvPr>
        </p:nvSpPr>
        <p:spPr>
          <a:xfrm>
            <a:off x="2079172" y="1821317"/>
            <a:ext cx="4778829" cy="2174875"/>
          </a:xfrm>
        </p:spPr>
        <p:txBody>
          <a:bodyPr>
            <a:normAutofit/>
          </a:bodyPr>
          <a:lstStyle/>
          <a:p>
            <a:pPr marL="0" indent="0">
              <a:lnSpc>
                <a:spcPct val="100000"/>
              </a:lnSpc>
              <a:buNone/>
            </a:pPr>
            <a:r>
              <a:rPr lang="en-US" sz="3200"/>
              <a:t>How long do you think employers tend to spend on their initial review of a candidate’s resume?</a:t>
            </a:r>
          </a:p>
          <a:p>
            <a:pPr marL="0" indent="0">
              <a:buNone/>
            </a:pPr>
            <a:endParaRPr lang="en-US" sz="3200"/>
          </a:p>
        </p:txBody>
      </p:sp>
      <p:cxnSp>
        <p:nvCxnSpPr>
          <p:cNvPr id="7" name="Straight Connector 6">
            <a:extLst>
              <a:ext uri="{FF2B5EF4-FFF2-40B4-BE49-F238E27FC236}">
                <a16:creationId xmlns:a16="http://schemas.microsoft.com/office/drawing/2014/main" id="{4C422702-B8BE-3E47-9F26-7D9AEFE8315C}"/>
              </a:ext>
            </a:extLst>
          </p:cNvPr>
          <p:cNvCxnSpPr/>
          <p:nvPr/>
        </p:nvCxnSpPr>
        <p:spPr>
          <a:xfrm flipV="1">
            <a:off x="3018064" y="2139157"/>
            <a:ext cx="6155872" cy="345281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Graphic 8" descr="Hourglass">
            <a:extLst>
              <a:ext uri="{FF2B5EF4-FFF2-40B4-BE49-F238E27FC236}">
                <a16:creationId xmlns:a16="http://schemas.microsoft.com/office/drawing/2014/main" id="{B68BFE12-2AC9-5D4A-B364-C672EAA799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5915" y="3865563"/>
            <a:ext cx="1534884" cy="1534884"/>
          </a:xfrm>
          <a:prstGeom prst="rect">
            <a:avLst/>
          </a:prstGeom>
        </p:spPr>
      </p:pic>
      <p:sp>
        <p:nvSpPr>
          <p:cNvPr id="10" name="TextBox 9">
            <a:extLst>
              <a:ext uri="{FF2B5EF4-FFF2-40B4-BE49-F238E27FC236}">
                <a16:creationId xmlns:a16="http://schemas.microsoft.com/office/drawing/2014/main" id="{91941F31-F5D7-D548-BA47-426105EE7308}"/>
              </a:ext>
            </a:extLst>
          </p:cNvPr>
          <p:cNvSpPr txBox="1"/>
          <p:nvPr/>
        </p:nvSpPr>
        <p:spPr>
          <a:xfrm>
            <a:off x="7249886" y="4071903"/>
            <a:ext cx="3392275" cy="1077218"/>
          </a:xfrm>
          <a:prstGeom prst="rect">
            <a:avLst/>
          </a:prstGeom>
          <a:noFill/>
        </p:spPr>
        <p:txBody>
          <a:bodyPr wrap="none" rtlCol="0">
            <a:spAutoFit/>
          </a:bodyPr>
          <a:lstStyle/>
          <a:p>
            <a:r>
              <a:rPr lang="en-US" sz="3200" b="1">
                <a:solidFill>
                  <a:schemeClr val="accent5"/>
                </a:solidFill>
              </a:rPr>
              <a:t>Between 6 </a:t>
            </a:r>
          </a:p>
          <a:p>
            <a:r>
              <a:rPr lang="en-US" sz="3200" b="1">
                <a:solidFill>
                  <a:schemeClr val="accent5"/>
                </a:solidFill>
              </a:rPr>
              <a:t>and 30 seconds!</a:t>
            </a:r>
          </a:p>
        </p:txBody>
      </p:sp>
      <p:pic>
        <p:nvPicPr>
          <p:cNvPr id="12" name="Graphic 11" descr="Help">
            <a:extLst>
              <a:ext uri="{FF2B5EF4-FFF2-40B4-BE49-F238E27FC236}">
                <a16:creationId xmlns:a16="http://schemas.microsoft.com/office/drawing/2014/main" id="{E0289C15-D5BB-7546-8190-7F5483465E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2460" y="1821317"/>
            <a:ext cx="914400" cy="914400"/>
          </a:xfrm>
          <a:prstGeom prst="rect">
            <a:avLst/>
          </a:prstGeom>
        </p:spPr>
      </p:pic>
      <p:pic>
        <p:nvPicPr>
          <p:cNvPr id="8" name="Audio 7">
            <a:hlinkClick r:id="" action="ppaction://media"/>
            <a:extLst>
              <a:ext uri="{FF2B5EF4-FFF2-40B4-BE49-F238E27FC236}">
                <a16:creationId xmlns:a16="http://schemas.microsoft.com/office/drawing/2014/main" id="{63F7171F-22C5-9D4A-BBB0-09F31FC3C60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353496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par>
                                <p:cTn id="13" presetID="49" presetClass="entr" presetSubtype="0" decel="10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style.rotation</p:attrName>
                                        </p:attrNameLst>
                                      </p:cBhvr>
                                      <p:tavLst>
                                        <p:tav tm="0">
                                          <p:val>
                                            <p:fltVal val="360"/>
                                          </p:val>
                                        </p:tav>
                                        <p:tav tm="100000">
                                          <p:val>
                                            <p:fltVal val="0"/>
                                          </p:val>
                                        </p:tav>
                                      </p:tavLst>
                                    </p:anim>
                                    <p:animEffect transition="in" filter="fade">
                                      <p:cBhvr>
                                        <p:cTn id="18" dur="500"/>
                                        <p:tgtEl>
                                          <p:spTgt spid="9"/>
                                        </p:tgtEl>
                                      </p:cBhvr>
                                    </p:animEffect>
                                  </p:childTnLst>
                                </p:cTn>
                              </p:par>
                              <p:par>
                                <p:cTn id="19" presetID="12" presetClass="entr" presetSubtype="8"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righ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8"/>
                </p:tgtEl>
              </p:cMediaNode>
            </p:audio>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687C-3B31-254F-8FBB-173B705DE16B}"/>
              </a:ext>
            </a:extLst>
          </p:cNvPr>
          <p:cNvSpPr>
            <a:spLocks noGrp="1"/>
          </p:cNvSpPr>
          <p:nvPr>
            <p:ph type="title"/>
          </p:nvPr>
        </p:nvSpPr>
        <p:spPr>
          <a:xfrm>
            <a:off x="838200" y="324962"/>
            <a:ext cx="10515600" cy="1325563"/>
          </a:xfrm>
        </p:spPr>
        <p:txBody>
          <a:bodyPr/>
          <a:lstStyle/>
          <a:p>
            <a:r>
              <a:rPr lang="en-US"/>
              <a:t>Resume appearance</a:t>
            </a:r>
          </a:p>
        </p:txBody>
      </p:sp>
      <p:sp>
        <p:nvSpPr>
          <p:cNvPr id="3" name="Content Placeholder 2">
            <a:extLst>
              <a:ext uri="{FF2B5EF4-FFF2-40B4-BE49-F238E27FC236}">
                <a16:creationId xmlns:a16="http://schemas.microsoft.com/office/drawing/2014/main" id="{717ED07A-F109-F54B-A951-48A3EC44BF8C}"/>
              </a:ext>
            </a:extLst>
          </p:cNvPr>
          <p:cNvSpPr>
            <a:spLocks noGrp="1"/>
          </p:cNvSpPr>
          <p:nvPr>
            <p:ph idx="1"/>
          </p:nvPr>
        </p:nvSpPr>
        <p:spPr>
          <a:xfrm>
            <a:off x="838200" y="1650549"/>
            <a:ext cx="6839857" cy="4526189"/>
          </a:xfrm>
        </p:spPr>
        <p:txBody>
          <a:bodyPr>
            <a:normAutofit/>
          </a:bodyPr>
          <a:lstStyle/>
          <a:p>
            <a:pPr marL="0" indent="0">
              <a:lnSpc>
                <a:spcPct val="100000"/>
              </a:lnSpc>
              <a:spcBef>
                <a:spcPts val="0"/>
              </a:spcBef>
              <a:buNone/>
            </a:pPr>
            <a:r>
              <a:rPr lang="en-US" sz="2000" b="1">
                <a:latin typeface="Arial" panose="020B0604020202020204" pitchFamily="34" charset="0"/>
                <a:cs typeface="Arial" panose="020B0604020202020204" pitchFamily="34" charset="0"/>
              </a:rPr>
              <a:t>Page length:	</a:t>
            </a:r>
            <a:r>
              <a:rPr lang="en-US" sz="2000">
                <a:latin typeface="Arial" panose="020B0604020202020204" pitchFamily="34" charset="0"/>
                <a:cs typeface="Arial" panose="020B0604020202020204" pitchFamily="34" charset="0"/>
              </a:rPr>
              <a:t>1 page</a:t>
            </a:r>
          </a:p>
          <a:p>
            <a:pPr marL="0" indent="0">
              <a:lnSpc>
                <a:spcPct val="200000"/>
              </a:lnSpc>
              <a:spcBef>
                <a:spcPts val="0"/>
              </a:spcBef>
              <a:buNone/>
            </a:pPr>
            <a:r>
              <a:rPr lang="en-US" sz="2000" b="1">
                <a:latin typeface="Arial" panose="020B0604020202020204" pitchFamily="34" charset="0"/>
                <a:cs typeface="Arial" panose="020B0604020202020204" pitchFamily="34" charset="0"/>
              </a:rPr>
              <a:t>Margins:</a:t>
            </a:r>
            <a:r>
              <a:rPr lang="en-US" sz="2000">
                <a:latin typeface="Arial" panose="020B0604020202020204" pitchFamily="34" charset="0"/>
                <a:cs typeface="Arial" panose="020B0604020202020204" pitchFamily="34" charset="0"/>
              </a:rPr>
              <a:t> 	0.5-1 inch</a:t>
            </a:r>
          </a:p>
          <a:p>
            <a:pPr marL="0" indent="0">
              <a:lnSpc>
                <a:spcPct val="200000"/>
              </a:lnSpc>
              <a:spcBef>
                <a:spcPts val="0"/>
              </a:spcBef>
              <a:buNone/>
            </a:pPr>
            <a:r>
              <a:rPr lang="en-US" sz="2000" b="1">
                <a:latin typeface="Arial" panose="020B0604020202020204" pitchFamily="34" charset="0"/>
                <a:cs typeface="Arial" panose="020B0604020202020204" pitchFamily="34" charset="0"/>
              </a:rPr>
              <a:t>Font Style: 	</a:t>
            </a:r>
            <a:r>
              <a:rPr lang="en-US" sz="2000">
                <a:latin typeface="Times New Roman" panose="02020603050405020304" pitchFamily="18" charset="0"/>
                <a:cs typeface="Times New Roman" panose="02020603050405020304" pitchFamily="18" charset="0"/>
              </a:rPr>
              <a:t>Times New Roman</a:t>
            </a:r>
            <a:r>
              <a:rPr lang="en-US" sz="2000">
                <a:latin typeface="Arial" panose="020B0604020202020204" pitchFamily="34" charset="0"/>
                <a:cs typeface="Arial" panose="020B0604020202020204" pitchFamily="34" charset="0"/>
              </a:rPr>
              <a:t>, Arial, </a:t>
            </a:r>
            <a:r>
              <a:rPr lang="en-US" sz="2000">
                <a:cs typeface="Arial" panose="020B0604020202020204" pitchFamily="34" charset="0"/>
              </a:rPr>
              <a:t>Calibri</a:t>
            </a:r>
            <a:endParaRPr lang="en-US" sz="2000" b="1">
              <a:latin typeface="Arial" panose="020B0604020202020204" pitchFamily="34" charset="0"/>
              <a:cs typeface="Arial" panose="020B0604020202020204" pitchFamily="34" charset="0"/>
            </a:endParaRPr>
          </a:p>
          <a:p>
            <a:pPr marL="0" indent="0">
              <a:lnSpc>
                <a:spcPct val="200000"/>
              </a:lnSpc>
              <a:spcBef>
                <a:spcPts val="0"/>
              </a:spcBef>
              <a:buNone/>
            </a:pPr>
            <a:r>
              <a:rPr lang="en-US" sz="2000" b="1">
                <a:latin typeface="Arial" panose="020B0604020202020204" pitchFamily="34" charset="0"/>
                <a:cs typeface="Arial" panose="020B0604020202020204" pitchFamily="34" charset="0"/>
              </a:rPr>
              <a:t>Font Size:</a:t>
            </a:r>
            <a:r>
              <a:rPr lang="en-US" sz="2000">
                <a:latin typeface="Arial" panose="020B0604020202020204" pitchFamily="34" charset="0"/>
                <a:cs typeface="Arial" panose="020B0604020202020204" pitchFamily="34" charset="0"/>
              </a:rPr>
              <a:t> 	10-12 pt.</a:t>
            </a:r>
          </a:p>
          <a:p>
            <a:pPr marL="0" indent="0">
              <a:lnSpc>
                <a:spcPct val="100000"/>
              </a:lnSpc>
              <a:spcBef>
                <a:spcPts val="0"/>
              </a:spcBef>
              <a:buNone/>
            </a:pPr>
            <a:r>
              <a:rPr lang="en-US" sz="2000">
                <a:latin typeface="Arial" panose="020B0604020202020204" pitchFamily="34" charset="0"/>
                <a:cs typeface="Arial" panose="020B0604020202020204" pitchFamily="34" charset="0"/>
              </a:rPr>
              <a:t>		*Only exception is your name (14-18 pt.)</a:t>
            </a:r>
          </a:p>
          <a:p>
            <a:pPr marL="0" indent="0">
              <a:lnSpc>
                <a:spcPct val="200000"/>
              </a:lnSpc>
              <a:spcBef>
                <a:spcPts val="0"/>
              </a:spcBef>
              <a:buNone/>
            </a:pPr>
            <a:r>
              <a:rPr lang="en-US" sz="2000" b="1">
                <a:latin typeface="Arial" panose="020B0604020202020204" pitchFamily="34" charset="0"/>
                <a:cs typeface="Arial" panose="020B0604020202020204" pitchFamily="34" charset="0"/>
              </a:rPr>
              <a:t>Spacing:	</a:t>
            </a:r>
            <a:r>
              <a:rPr lang="en-US" sz="2000">
                <a:latin typeface="Arial" panose="020B0604020202020204" pitchFamily="34" charset="0"/>
                <a:cs typeface="Arial" panose="020B0604020202020204" pitchFamily="34" charset="0"/>
              </a:rPr>
              <a:t>Single-spacing between bullets/content</a:t>
            </a:r>
          </a:p>
          <a:p>
            <a:pPr marL="0" indent="0">
              <a:lnSpc>
                <a:spcPct val="100000"/>
              </a:lnSpc>
              <a:spcBef>
                <a:spcPts val="0"/>
              </a:spcBef>
              <a:buNone/>
            </a:pPr>
            <a:r>
              <a:rPr lang="en-US" sz="2000">
                <a:latin typeface="Arial" panose="020B0604020202020204" pitchFamily="34" charset="0"/>
                <a:cs typeface="Arial" panose="020B0604020202020204" pitchFamily="34" charset="0"/>
              </a:rPr>
              <a:t>		Double-spacing between sections/headers</a:t>
            </a:r>
          </a:p>
          <a:p>
            <a:pPr marL="0" indent="0">
              <a:lnSpc>
                <a:spcPct val="200000"/>
              </a:lnSpc>
              <a:spcBef>
                <a:spcPts val="0"/>
              </a:spcBef>
              <a:buNone/>
            </a:pPr>
            <a:r>
              <a:rPr lang="en-US" sz="2000" b="1">
                <a:latin typeface="Arial" panose="020B0604020202020204" pitchFamily="34" charset="0"/>
                <a:cs typeface="Arial" panose="020B0604020202020204" pitchFamily="34" charset="0"/>
              </a:rPr>
              <a:t>Emphasis:</a:t>
            </a:r>
            <a:r>
              <a:rPr lang="en-US" sz="2000">
                <a:latin typeface="Arial" panose="020B0604020202020204" pitchFamily="34" charset="0"/>
                <a:cs typeface="Arial" panose="020B0604020202020204" pitchFamily="34" charset="0"/>
              </a:rPr>
              <a:t> 	</a:t>
            </a:r>
            <a:r>
              <a:rPr lang="en-US" sz="2000" b="1">
                <a:latin typeface="Arial" panose="020B0604020202020204" pitchFamily="34" charset="0"/>
                <a:cs typeface="Arial" panose="020B0604020202020204" pitchFamily="34" charset="0"/>
              </a:rPr>
              <a:t>Bold</a:t>
            </a:r>
            <a:r>
              <a:rPr lang="en-US" sz="2000">
                <a:latin typeface="Arial" panose="020B0604020202020204" pitchFamily="34" charset="0"/>
                <a:cs typeface="Arial" panose="020B0604020202020204" pitchFamily="34" charset="0"/>
              </a:rPr>
              <a:t>, </a:t>
            </a:r>
            <a:r>
              <a:rPr lang="en-US" sz="2000" i="1">
                <a:latin typeface="Arial" panose="020B0604020202020204" pitchFamily="34" charset="0"/>
                <a:cs typeface="Arial" panose="020B0604020202020204" pitchFamily="34" charset="0"/>
              </a:rPr>
              <a:t>italics</a:t>
            </a:r>
            <a:r>
              <a:rPr lang="en-US" sz="2000">
                <a:latin typeface="Arial" panose="020B0604020202020204" pitchFamily="34" charset="0"/>
                <a:cs typeface="Arial" panose="020B0604020202020204" pitchFamily="34" charset="0"/>
              </a:rPr>
              <a:t>, UPPER CASE, </a:t>
            </a:r>
            <a:r>
              <a:rPr lang="en-US" sz="2000" u="sng">
                <a:latin typeface="Arial" panose="020B0604020202020204" pitchFamily="34" charset="0"/>
                <a:cs typeface="Arial" panose="020B0604020202020204" pitchFamily="34" charset="0"/>
              </a:rPr>
              <a:t>underline </a:t>
            </a:r>
            <a:endParaRPr lang="en-US" sz="2000">
              <a:latin typeface="Arial" panose="020B0604020202020204" pitchFamily="34" charset="0"/>
              <a:cs typeface="Arial" panose="020B0604020202020204" pitchFamily="34" charset="0"/>
            </a:endParaRPr>
          </a:p>
          <a:p>
            <a:pPr marL="0" indent="0">
              <a:lnSpc>
                <a:spcPct val="100000"/>
              </a:lnSpc>
              <a:spcBef>
                <a:spcPts val="0"/>
              </a:spcBef>
              <a:buNone/>
            </a:pPr>
            <a:r>
              <a:rPr lang="en-US" sz="2000">
                <a:latin typeface="Arial" panose="020B0604020202020204" pitchFamily="34" charset="0"/>
                <a:cs typeface="Arial" panose="020B0604020202020204" pitchFamily="34" charset="0"/>
              </a:rPr>
              <a:t>		No </a:t>
            </a:r>
            <a:r>
              <a:rPr lang="en-US" sz="2000">
                <a:solidFill>
                  <a:srgbClr val="FF0000"/>
                </a:solidFill>
                <a:latin typeface="Arial" panose="020B0604020202020204" pitchFamily="34" charset="0"/>
                <a:cs typeface="Arial" panose="020B0604020202020204" pitchFamily="34" charset="0"/>
              </a:rPr>
              <a:t>c</a:t>
            </a:r>
            <a:r>
              <a:rPr lang="en-US" sz="2000">
                <a:solidFill>
                  <a:schemeClr val="accent5"/>
                </a:solidFill>
                <a:latin typeface="Arial" panose="020B0604020202020204" pitchFamily="34" charset="0"/>
                <a:cs typeface="Arial" panose="020B0604020202020204" pitchFamily="34" charset="0"/>
              </a:rPr>
              <a:t>o</a:t>
            </a:r>
            <a:r>
              <a:rPr lang="en-US" sz="2000">
                <a:solidFill>
                  <a:srgbClr val="FC1CCC"/>
                </a:solidFill>
                <a:latin typeface="Arial" panose="020B0604020202020204" pitchFamily="34" charset="0"/>
                <a:cs typeface="Arial" panose="020B0604020202020204" pitchFamily="34" charset="0"/>
              </a:rPr>
              <a:t>l</a:t>
            </a:r>
            <a:r>
              <a:rPr lang="en-US" sz="2000">
                <a:solidFill>
                  <a:schemeClr val="accent6"/>
                </a:solidFill>
                <a:latin typeface="Arial" panose="020B0604020202020204" pitchFamily="34" charset="0"/>
                <a:cs typeface="Arial" panose="020B0604020202020204" pitchFamily="34" charset="0"/>
              </a:rPr>
              <a:t>o</a:t>
            </a:r>
            <a:r>
              <a:rPr lang="en-US" sz="2000">
                <a:solidFill>
                  <a:srgbClr val="00B050"/>
                </a:solidFill>
                <a:latin typeface="Arial" panose="020B0604020202020204" pitchFamily="34" charset="0"/>
                <a:cs typeface="Arial" panose="020B0604020202020204" pitchFamily="34" charset="0"/>
              </a:rPr>
              <a:t>r</a:t>
            </a:r>
            <a:r>
              <a:rPr lang="en-US" sz="2000">
                <a:solidFill>
                  <a:srgbClr val="CC00FF"/>
                </a:solidFill>
                <a:latin typeface="Arial" panose="020B0604020202020204" pitchFamily="34" charset="0"/>
                <a:cs typeface="Arial" panose="020B0604020202020204" pitchFamily="34" charset="0"/>
              </a:rPr>
              <a:t>s</a:t>
            </a:r>
            <a:endParaRPr lang="en-US" sz="2000"/>
          </a:p>
        </p:txBody>
      </p:sp>
      <p:pic>
        <p:nvPicPr>
          <p:cNvPr id="4" name="Picture 3">
            <a:extLst>
              <a:ext uri="{FF2B5EF4-FFF2-40B4-BE49-F238E27FC236}">
                <a16:creationId xmlns:a16="http://schemas.microsoft.com/office/drawing/2014/main" id="{E8AA4827-85DA-0F40-923D-7E80529BED8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167580" y="-321969"/>
            <a:ext cx="5161152" cy="7179969"/>
          </a:xfrm>
          <a:prstGeom prst="rect">
            <a:avLst/>
          </a:prstGeom>
        </p:spPr>
      </p:pic>
      <p:sp>
        <p:nvSpPr>
          <p:cNvPr id="5" name="Rectangle 4">
            <a:extLst>
              <a:ext uri="{FF2B5EF4-FFF2-40B4-BE49-F238E27FC236}">
                <a16:creationId xmlns:a16="http://schemas.microsoft.com/office/drawing/2014/main" id="{6B732878-7654-994B-9880-432A48875F84}"/>
              </a:ext>
            </a:extLst>
          </p:cNvPr>
          <p:cNvSpPr/>
          <p:nvPr/>
        </p:nvSpPr>
        <p:spPr>
          <a:xfrm>
            <a:off x="8168640" y="711200"/>
            <a:ext cx="3211286" cy="4644571"/>
          </a:xfrm>
          <a:prstGeom prst="rect">
            <a:avLst/>
          </a:prstGeom>
          <a:noFill/>
          <a:ln w="28575">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5C7119-73BB-5940-8565-362471E3CF34}"/>
              </a:ext>
            </a:extLst>
          </p:cNvPr>
          <p:cNvSpPr txBox="1"/>
          <p:nvPr/>
        </p:nvSpPr>
        <p:spPr>
          <a:xfrm>
            <a:off x="8801423" y="731313"/>
            <a:ext cx="2108269" cy="369332"/>
          </a:xfrm>
          <a:prstGeom prst="rect">
            <a:avLst/>
          </a:prstGeom>
          <a:noFill/>
        </p:spPr>
        <p:txBody>
          <a:bodyPr wrap="none" rtlCol="0">
            <a:spAutoFit/>
          </a:bodyPr>
          <a:lstStyle/>
          <a:p>
            <a:r>
              <a:rPr lang="en-US" b="1"/>
              <a:t>Cocky Gamecock</a:t>
            </a:r>
          </a:p>
        </p:txBody>
      </p:sp>
      <p:cxnSp>
        <p:nvCxnSpPr>
          <p:cNvPr id="11" name="Straight Arrow Connector 10">
            <a:extLst>
              <a:ext uri="{FF2B5EF4-FFF2-40B4-BE49-F238E27FC236}">
                <a16:creationId xmlns:a16="http://schemas.microsoft.com/office/drawing/2014/main" id="{7BD05BA0-F385-A64B-91CD-C353AE4B2C48}"/>
              </a:ext>
            </a:extLst>
          </p:cNvPr>
          <p:cNvCxnSpPr>
            <a:cxnSpLocks/>
          </p:cNvCxnSpPr>
          <p:nvPr/>
        </p:nvCxnSpPr>
        <p:spPr>
          <a:xfrm>
            <a:off x="3954490" y="2392680"/>
            <a:ext cx="4164874"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D7CEB8-2701-8248-A6A2-185F5B5DD54C}"/>
              </a:ext>
            </a:extLst>
          </p:cNvPr>
          <p:cNvSpPr txBox="1"/>
          <p:nvPr/>
        </p:nvSpPr>
        <p:spPr>
          <a:xfrm>
            <a:off x="8496964" y="1026733"/>
            <a:ext cx="2502384" cy="461665"/>
          </a:xfrm>
          <a:prstGeom prst="rect">
            <a:avLst/>
          </a:prstGeom>
          <a:noFill/>
        </p:spPr>
        <p:txBody>
          <a:bodyPr wrap="square" rtlCol="0">
            <a:spAutoFit/>
          </a:bodyPr>
          <a:lstStyle/>
          <a:p>
            <a:pPr algn="ctr"/>
            <a:r>
              <a:rPr lang="en-US" sz="1200"/>
              <a:t>Columbia, SC  |  803-777-1801</a:t>
            </a:r>
          </a:p>
          <a:p>
            <a:pPr algn="ctr"/>
            <a:r>
              <a:rPr lang="en-US" sz="1200" err="1"/>
              <a:t>c.gamecock@sc.edu</a:t>
            </a:r>
            <a:endParaRPr lang="en-US" sz="1200"/>
          </a:p>
        </p:txBody>
      </p:sp>
      <p:sp>
        <p:nvSpPr>
          <p:cNvPr id="16" name="TextBox 15">
            <a:extLst>
              <a:ext uri="{FF2B5EF4-FFF2-40B4-BE49-F238E27FC236}">
                <a16:creationId xmlns:a16="http://schemas.microsoft.com/office/drawing/2014/main" id="{8A74A2CA-BF04-024A-99C7-7398A7E941DD}"/>
              </a:ext>
            </a:extLst>
          </p:cNvPr>
          <p:cNvSpPr txBox="1"/>
          <p:nvPr/>
        </p:nvSpPr>
        <p:spPr>
          <a:xfrm>
            <a:off x="8181703" y="1650549"/>
            <a:ext cx="3445681" cy="276999"/>
          </a:xfrm>
          <a:prstGeom prst="rect">
            <a:avLst/>
          </a:prstGeom>
          <a:noFill/>
        </p:spPr>
        <p:txBody>
          <a:bodyPr wrap="square" rtlCol="0">
            <a:spAutoFit/>
          </a:bodyPr>
          <a:lstStyle/>
          <a:p>
            <a:r>
              <a:rPr lang="en-US" sz="1200" b="1"/>
              <a:t>University of South Carolina - Columbia</a:t>
            </a:r>
          </a:p>
        </p:txBody>
      </p:sp>
      <p:sp>
        <p:nvSpPr>
          <p:cNvPr id="17" name="TextBox 16">
            <a:extLst>
              <a:ext uri="{FF2B5EF4-FFF2-40B4-BE49-F238E27FC236}">
                <a16:creationId xmlns:a16="http://schemas.microsoft.com/office/drawing/2014/main" id="{91F9EE8A-1B8A-A144-8D7C-6EA9F0531174}"/>
              </a:ext>
            </a:extLst>
          </p:cNvPr>
          <p:cNvSpPr txBox="1"/>
          <p:nvPr/>
        </p:nvSpPr>
        <p:spPr>
          <a:xfrm>
            <a:off x="8189294" y="1860024"/>
            <a:ext cx="3600665" cy="430887"/>
          </a:xfrm>
          <a:prstGeom prst="rect">
            <a:avLst/>
          </a:prstGeom>
          <a:noFill/>
        </p:spPr>
        <p:txBody>
          <a:bodyPr wrap="square" rtlCol="0">
            <a:spAutoFit/>
          </a:bodyPr>
          <a:lstStyle/>
          <a:p>
            <a:r>
              <a:rPr lang="en-US" sz="1100">
                <a:latin typeface="Times" pitchFamily="2" charset="0"/>
              </a:rPr>
              <a:t>Columbia, SC                    Month Year</a:t>
            </a:r>
          </a:p>
          <a:p>
            <a:r>
              <a:rPr lang="en-US" sz="1100">
                <a:latin typeface="Times" pitchFamily="2" charset="0"/>
              </a:rPr>
              <a:t>Bachelor of xxx in xxx      Minor: xxx     GPA: xxx</a:t>
            </a:r>
          </a:p>
        </p:txBody>
      </p:sp>
      <p:sp>
        <p:nvSpPr>
          <p:cNvPr id="19" name="TextBox 18">
            <a:extLst>
              <a:ext uri="{FF2B5EF4-FFF2-40B4-BE49-F238E27FC236}">
                <a16:creationId xmlns:a16="http://schemas.microsoft.com/office/drawing/2014/main" id="{9A59AECC-AEC0-A94E-B5D9-35B63BEB83D1}"/>
              </a:ext>
            </a:extLst>
          </p:cNvPr>
          <p:cNvSpPr txBox="1"/>
          <p:nvPr/>
        </p:nvSpPr>
        <p:spPr>
          <a:xfrm>
            <a:off x="8168640" y="2808187"/>
            <a:ext cx="3445681" cy="1569660"/>
          </a:xfrm>
          <a:prstGeom prst="rect">
            <a:avLst/>
          </a:prstGeom>
          <a:noFill/>
        </p:spPr>
        <p:txBody>
          <a:bodyPr wrap="square" rtlCol="0">
            <a:spAutoFit/>
          </a:bodyPr>
          <a:lstStyle/>
          <a:p>
            <a:r>
              <a:rPr lang="en-US" sz="1200" b="1"/>
              <a:t>Gamecock Athletics – Columbia</a:t>
            </a:r>
          </a:p>
          <a:p>
            <a:r>
              <a:rPr lang="en-US" sz="1200" b="1" i="1"/>
              <a:t>Mascot</a:t>
            </a:r>
          </a:p>
          <a:p>
            <a:r>
              <a:rPr lang="en-US" sz="1200" i="1"/>
              <a:t>May 2017 – May 2020</a:t>
            </a:r>
          </a:p>
          <a:p>
            <a:pPr marL="285750" indent="-285750">
              <a:buFont typeface="Arial" panose="020B0604020202020204" pitchFamily="34" charset="0"/>
              <a:buChar char="•"/>
            </a:pPr>
            <a:r>
              <a:rPr lang="en-US" sz="1200"/>
              <a:t>Hyped the crowd at 20 sporting events resulting in 90% wins</a:t>
            </a:r>
          </a:p>
          <a:p>
            <a:pPr marL="285750" indent="-285750">
              <a:buFont typeface="Arial" panose="020B0604020202020204" pitchFamily="34" charset="0"/>
              <a:buChar char="•"/>
            </a:pPr>
            <a:r>
              <a:rPr lang="en-US" sz="1200"/>
              <a:t>Communicated with only gestures</a:t>
            </a:r>
          </a:p>
          <a:p>
            <a:pPr marL="285750" indent="-285750">
              <a:buFont typeface="Arial" panose="020B0604020202020204" pitchFamily="34" charset="0"/>
              <a:buChar char="•"/>
            </a:pPr>
            <a:r>
              <a:rPr lang="en-US" sz="1200"/>
              <a:t>Scheduled appearances for 10 mascots</a:t>
            </a:r>
          </a:p>
          <a:p>
            <a:pPr marL="285750" indent="-285750">
              <a:buFont typeface="Arial" panose="020B0604020202020204" pitchFamily="34" charset="0"/>
              <a:buChar char="•"/>
            </a:pPr>
            <a:endParaRPr lang="en-US" sz="1200" i="1"/>
          </a:p>
        </p:txBody>
      </p:sp>
      <p:sp>
        <p:nvSpPr>
          <p:cNvPr id="20" name="TextBox 19">
            <a:extLst>
              <a:ext uri="{FF2B5EF4-FFF2-40B4-BE49-F238E27FC236}">
                <a16:creationId xmlns:a16="http://schemas.microsoft.com/office/drawing/2014/main" id="{C3BCFAC8-87DC-EE44-9E0D-8DE99DB61866}"/>
              </a:ext>
            </a:extLst>
          </p:cNvPr>
          <p:cNvSpPr txBox="1"/>
          <p:nvPr/>
        </p:nvSpPr>
        <p:spPr>
          <a:xfrm>
            <a:off x="8189294" y="2500410"/>
            <a:ext cx="1935145" cy="307777"/>
          </a:xfrm>
          <a:prstGeom prst="rect">
            <a:avLst/>
          </a:prstGeom>
          <a:noFill/>
        </p:spPr>
        <p:txBody>
          <a:bodyPr wrap="square" rtlCol="0">
            <a:spAutoFit/>
          </a:bodyPr>
          <a:lstStyle/>
          <a:p>
            <a:r>
              <a:rPr lang="en-US" sz="1400" b="1" u="sng"/>
              <a:t>Relevant Experience</a:t>
            </a:r>
          </a:p>
        </p:txBody>
      </p:sp>
      <p:sp>
        <p:nvSpPr>
          <p:cNvPr id="21" name="TextBox 20">
            <a:extLst>
              <a:ext uri="{FF2B5EF4-FFF2-40B4-BE49-F238E27FC236}">
                <a16:creationId xmlns:a16="http://schemas.microsoft.com/office/drawing/2014/main" id="{FF95EEBC-CA5D-284F-9F76-529A7BAF6E56}"/>
              </a:ext>
            </a:extLst>
          </p:cNvPr>
          <p:cNvSpPr txBox="1"/>
          <p:nvPr/>
        </p:nvSpPr>
        <p:spPr>
          <a:xfrm>
            <a:off x="8167523" y="4590401"/>
            <a:ext cx="3445681" cy="646331"/>
          </a:xfrm>
          <a:prstGeom prst="rect">
            <a:avLst/>
          </a:prstGeom>
          <a:noFill/>
        </p:spPr>
        <p:txBody>
          <a:bodyPr wrap="square" rtlCol="0">
            <a:spAutoFit/>
          </a:bodyPr>
          <a:lstStyle/>
          <a:p>
            <a:pPr marL="285750" indent="-285750">
              <a:buFont typeface="Arial" panose="020B0604020202020204" pitchFamily="34" charset="0"/>
              <a:buChar char="•"/>
            </a:pPr>
            <a:r>
              <a:rPr lang="en-US" sz="1200"/>
              <a:t>Sign Language</a:t>
            </a:r>
          </a:p>
          <a:p>
            <a:pPr marL="285750" indent="-285750">
              <a:buFont typeface="Arial" panose="020B0604020202020204" pitchFamily="34" charset="0"/>
              <a:buChar char="•"/>
            </a:pPr>
            <a:r>
              <a:rPr lang="en-US" sz="1200"/>
              <a:t>Microsoft Excel Proficient</a:t>
            </a:r>
          </a:p>
          <a:p>
            <a:pPr marL="285750" indent="-285750">
              <a:buFont typeface="Arial" panose="020B0604020202020204" pitchFamily="34" charset="0"/>
              <a:buChar char="•"/>
            </a:pPr>
            <a:endParaRPr lang="en-US" sz="1200" i="1"/>
          </a:p>
        </p:txBody>
      </p:sp>
      <p:sp>
        <p:nvSpPr>
          <p:cNvPr id="22" name="TextBox 21">
            <a:extLst>
              <a:ext uri="{FF2B5EF4-FFF2-40B4-BE49-F238E27FC236}">
                <a16:creationId xmlns:a16="http://schemas.microsoft.com/office/drawing/2014/main" id="{9A4B8748-C342-2547-87D0-3E16579AB84F}"/>
              </a:ext>
            </a:extLst>
          </p:cNvPr>
          <p:cNvSpPr txBox="1"/>
          <p:nvPr/>
        </p:nvSpPr>
        <p:spPr>
          <a:xfrm>
            <a:off x="8189294" y="4330236"/>
            <a:ext cx="652743" cy="307777"/>
          </a:xfrm>
          <a:prstGeom prst="rect">
            <a:avLst/>
          </a:prstGeom>
          <a:noFill/>
        </p:spPr>
        <p:txBody>
          <a:bodyPr wrap="none" rtlCol="0">
            <a:spAutoFit/>
          </a:bodyPr>
          <a:lstStyle/>
          <a:p>
            <a:r>
              <a:rPr lang="en-US" sz="1400" b="1" u="sng"/>
              <a:t>Skills</a:t>
            </a:r>
          </a:p>
        </p:txBody>
      </p:sp>
      <p:pic>
        <p:nvPicPr>
          <p:cNvPr id="18" name="Audio 5">
            <a:hlinkClick r:id="" action="ppaction://media"/>
            <a:extLst>
              <a:ext uri="{FF2B5EF4-FFF2-40B4-BE49-F238E27FC236}">
                <a16:creationId xmlns:a16="http://schemas.microsoft.com/office/drawing/2014/main" id="{32295771-008D-A545-B1A3-57C116DBA7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097111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BED15DD-1E70-DF48-BBDD-29161C4F76B0}"/>
              </a:ext>
            </a:extLst>
          </p:cNvPr>
          <p:cNvGrpSpPr/>
          <p:nvPr/>
        </p:nvGrpSpPr>
        <p:grpSpPr>
          <a:xfrm>
            <a:off x="-155952" y="-420385"/>
            <a:ext cx="5820154" cy="8096744"/>
            <a:chOff x="-482524" y="-407322"/>
            <a:chExt cx="5820154" cy="8096744"/>
          </a:xfrm>
        </p:grpSpPr>
        <p:pic>
          <p:nvPicPr>
            <p:cNvPr id="15" name="Picture 14">
              <a:extLst>
                <a:ext uri="{FF2B5EF4-FFF2-40B4-BE49-F238E27FC236}">
                  <a16:creationId xmlns:a16="http://schemas.microsoft.com/office/drawing/2014/main" id="{4642464A-5633-FF49-A121-253DBAD10F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482524" y="-407322"/>
              <a:ext cx="5820154" cy="8096744"/>
            </a:xfrm>
            <a:prstGeom prst="rect">
              <a:avLst/>
            </a:prstGeom>
          </p:spPr>
        </p:pic>
        <p:sp>
          <p:nvSpPr>
            <p:cNvPr id="17" name="TextBox 16">
              <a:extLst>
                <a:ext uri="{FF2B5EF4-FFF2-40B4-BE49-F238E27FC236}">
                  <a16:creationId xmlns:a16="http://schemas.microsoft.com/office/drawing/2014/main" id="{CF032A3B-66F4-BD4B-9160-A231F0B154FD}"/>
                </a:ext>
              </a:extLst>
            </p:cNvPr>
            <p:cNvSpPr txBox="1"/>
            <p:nvPr/>
          </p:nvSpPr>
          <p:spPr>
            <a:xfrm>
              <a:off x="1086816" y="641911"/>
              <a:ext cx="2770655" cy="461665"/>
            </a:xfrm>
            <a:prstGeom prst="rect">
              <a:avLst/>
            </a:prstGeom>
            <a:noFill/>
          </p:spPr>
          <p:txBody>
            <a:bodyPr wrap="square" rtlCol="0">
              <a:spAutoFit/>
            </a:bodyPr>
            <a:lstStyle/>
            <a:p>
              <a:pPr algn="ctr"/>
              <a:r>
                <a:rPr lang="en-US" sz="2400" b="1">
                  <a:solidFill>
                    <a:schemeClr val="accent2"/>
                  </a:solidFill>
                </a:rPr>
                <a:t>Cocky Gamecock</a:t>
              </a:r>
            </a:p>
          </p:txBody>
        </p:sp>
        <p:sp>
          <p:nvSpPr>
            <p:cNvPr id="18" name="TextBox 17">
              <a:extLst>
                <a:ext uri="{FF2B5EF4-FFF2-40B4-BE49-F238E27FC236}">
                  <a16:creationId xmlns:a16="http://schemas.microsoft.com/office/drawing/2014/main" id="{288DBFD2-C4F5-C145-BA16-ABA5412334F2}"/>
                </a:ext>
              </a:extLst>
            </p:cNvPr>
            <p:cNvSpPr txBox="1"/>
            <p:nvPr/>
          </p:nvSpPr>
          <p:spPr>
            <a:xfrm>
              <a:off x="1241826" y="1052032"/>
              <a:ext cx="2502384" cy="461665"/>
            </a:xfrm>
            <a:prstGeom prst="rect">
              <a:avLst/>
            </a:prstGeom>
            <a:noFill/>
          </p:spPr>
          <p:txBody>
            <a:bodyPr wrap="square" rtlCol="0">
              <a:spAutoFit/>
            </a:bodyPr>
            <a:lstStyle/>
            <a:p>
              <a:pPr algn="ctr"/>
              <a:r>
                <a:rPr lang="en-US" sz="1200">
                  <a:solidFill>
                    <a:schemeClr val="accent2"/>
                  </a:solidFill>
                </a:rPr>
                <a:t>Columbia, SC  |  803-777-1801</a:t>
              </a:r>
            </a:p>
            <a:p>
              <a:pPr algn="ctr"/>
              <a:r>
                <a:rPr lang="en-US" sz="1200" err="1">
                  <a:solidFill>
                    <a:schemeClr val="accent2"/>
                  </a:solidFill>
                </a:rPr>
                <a:t>c.gamecock@sc.edu</a:t>
              </a:r>
              <a:endParaRPr lang="en-US" sz="1200">
                <a:solidFill>
                  <a:schemeClr val="accent2"/>
                </a:solidFill>
              </a:endParaRPr>
            </a:p>
          </p:txBody>
        </p:sp>
        <p:sp>
          <p:nvSpPr>
            <p:cNvPr id="19" name="TextBox 18">
              <a:extLst>
                <a:ext uri="{FF2B5EF4-FFF2-40B4-BE49-F238E27FC236}">
                  <a16:creationId xmlns:a16="http://schemas.microsoft.com/office/drawing/2014/main" id="{C4E3A0B9-7121-B64C-BB77-9D9F99374731}"/>
                </a:ext>
              </a:extLst>
            </p:cNvPr>
            <p:cNvSpPr txBox="1"/>
            <p:nvPr/>
          </p:nvSpPr>
          <p:spPr>
            <a:xfrm>
              <a:off x="533031" y="1681604"/>
              <a:ext cx="3608256" cy="307777"/>
            </a:xfrm>
            <a:prstGeom prst="rect">
              <a:avLst/>
            </a:prstGeom>
            <a:noFill/>
          </p:spPr>
          <p:txBody>
            <a:bodyPr wrap="square" rtlCol="0">
              <a:spAutoFit/>
            </a:bodyPr>
            <a:lstStyle/>
            <a:p>
              <a:r>
                <a:rPr lang="en-US" sz="1400" b="1">
                  <a:solidFill>
                    <a:schemeClr val="accent5"/>
                  </a:solidFill>
                </a:rPr>
                <a:t>University of South Carolina - Columbia</a:t>
              </a:r>
            </a:p>
          </p:txBody>
        </p:sp>
        <p:sp>
          <p:nvSpPr>
            <p:cNvPr id="20" name="TextBox 19">
              <a:extLst>
                <a:ext uri="{FF2B5EF4-FFF2-40B4-BE49-F238E27FC236}">
                  <a16:creationId xmlns:a16="http://schemas.microsoft.com/office/drawing/2014/main" id="{AA0B534F-AADF-CD44-80AD-4C04BDEEDDCB}"/>
                </a:ext>
              </a:extLst>
            </p:cNvPr>
            <p:cNvSpPr txBox="1"/>
            <p:nvPr/>
          </p:nvSpPr>
          <p:spPr>
            <a:xfrm>
              <a:off x="533031" y="1979161"/>
              <a:ext cx="3919975" cy="523220"/>
            </a:xfrm>
            <a:prstGeom prst="rect">
              <a:avLst/>
            </a:prstGeom>
            <a:noFill/>
          </p:spPr>
          <p:txBody>
            <a:bodyPr wrap="square" rtlCol="0">
              <a:spAutoFit/>
            </a:bodyPr>
            <a:lstStyle/>
            <a:p>
              <a:r>
                <a:rPr lang="en-US" sz="1400">
                  <a:solidFill>
                    <a:schemeClr val="accent5"/>
                  </a:solidFill>
                  <a:latin typeface="Times" pitchFamily="2" charset="0"/>
                </a:rPr>
                <a:t>Columbia, SC                    Month Year</a:t>
              </a:r>
            </a:p>
            <a:p>
              <a:r>
                <a:rPr lang="en-US" sz="1400">
                  <a:solidFill>
                    <a:schemeClr val="accent5"/>
                  </a:solidFill>
                  <a:latin typeface="Times" pitchFamily="2" charset="0"/>
                </a:rPr>
                <a:t>Bachelor of xxx in xxx      Minor: xxx     GPA: xxx</a:t>
              </a:r>
            </a:p>
          </p:txBody>
        </p:sp>
        <p:sp>
          <p:nvSpPr>
            <p:cNvPr id="21" name="TextBox 20">
              <a:extLst>
                <a:ext uri="{FF2B5EF4-FFF2-40B4-BE49-F238E27FC236}">
                  <a16:creationId xmlns:a16="http://schemas.microsoft.com/office/drawing/2014/main" id="{821212B1-786E-DE40-990E-A5A8CE01AB6B}"/>
                </a:ext>
              </a:extLst>
            </p:cNvPr>
            <p:cNvSpPr txBox="1"/>
            <p:nvPr/>
          </p:nvSpPr>
          <p:spPr>
            <a:xfrm>
              <a:off x="533031" y="3050618"/>
              <a:ext cx="3445681" cy="2031325"/>
            </a:xfrm>
            <a:prstGeom prst="rect">
              <a:avLst/>
            </a:prstGeom>
            <a:noFill/>
          </p:spPr>
          <p:txBody>
            <a:bodyPr wrap="square" rtlCol="0">
              <a:spAutoFit/>
            </a:bodyPr>
            <a:lstStyle/>
            <a:p>
              <a:r>
                <a:rPr lang="en-US" sz="1400" b="1">
                  <a:solidFill>
                    <a:schemeClr val="accent3"/>
                  </a:solidFill>
                </a:rPr>
                <a:t>Gamecock Athletics – Columbia</a:t>
              </a:r>
            </a:p>
            <a:p>
              <a:r>
                <a:rPr lang="en-US" sz="1400" b="1" i="1">
                  <a:solidFill>
                    <a:schemeClr val="accent3"/>
                  </a:solidFill>
                </a:rPr>
                <a:t>Mascot</a:t>
              </a:r>
            </a:p>
            <a:p>
              <a:r>
                <a:rPr lang="en-US" sz="1400" i="1">
                  <a:solidFill>
                    <a:schemeClr val="accent3"/>
                  </a:solidFill>
                </a:rPr>
                <a:t>May 2017 – May 2020</a:t>
              </a:r>
            </a:p>
            <a:p>
              <a:pPr marL="285750" indent="-285750">
                <a:buFont typeface="Arial" panose="020B0604020202020204" pitchFamily="34" charset="0"/>
                <a:buChar char="•"/>
              </a:pPr>
              <a:r>
                <a:rPr lang="en-US" sz="1400">
                  <a:solidFill>
                    <a:schemeClr val="accent3"/>
                  </a:solidFill>
                </a:rPr>
                <a:t>Hyped the crowd at 20 sporting events resulting in 90% wins</a:t>
              </a:r>
            </a:p>
            <a:p>
              <a:pPr marL="285750" indent="-285750">
                <a:buFont typeface="Arial" panose="020B0604020202020204" pitchFamily="34" charset="0"/>
                <a:buChar char="•"/>
              </a:pPr>
              <a:r>
                <a:rPr lang="en-US" sz="1400">
                  <a:solidFill>
                    <a:schemeClr val="accent3"/>
                  </a:solidFill>
                </a:rPr>
                <a:t>Communicated with only gestures</a:t>
              </a:r>
            </a:p>
            <a:p>
              <a:pPr marL="285750" indent="-285750">
                <a:buFont typeface="Arial" panose="020B0604020202020204" pitchFamily="34" charset="0"/>
                <a:buChar char="•"/>
              </a:pPr>
              <a:r>
                <a:rPr lang="en-US" sz="1400">
                  <a:solidFill>
                    <a:schemeClr val="accent3"/>
                  </a:solidFill>
                </a:rPr>
                <a:t>Scheduled appearances for 10 mascots</a:t>
              </a:r>
            </a:p>
            <a:p>
              <a:pPr marL="285750" indent="-285750">
                <a:buFont typeface="Arial" panose="020B0604020202020204" pitchFamily="34" charset="0"/>
                <a:buChar char="•"/>
              </a:pPr>
              <a:endParaRPr lang="en-US" sz="1400" i="1">
                <a:solidFill>
                  <a:schemeClr val="accent3"/>
                </a:solidFill>
              </a:endParaRPr>
            </a:p>
          </p:txBody>
        </p:sp>
        <p:sp>
          <p:nvSpPr>
            <p:cNvPr id="22" name="TextBox 21">
              <a:extLst>
                <a:ext uri="{FF2B5EF4-FFF2-40B4-BE49-F238E27FC236}">
                  <a16:creationId xmlns:a16="http://schemas.microsoft.com/office/drawing/2014/main" id="{8945945D-07E3-D546-A779-EAE0472E5649}"/>
                </a:ext>
              </a:extLst>
            </p:cNvPr>
            <p:cNvSpPr txBox="1"/>
            <p:nvPr/>
          </p:nvSpPr>
          <p:spPr>
            <a:xfrm>
              <a:off x="533031" y="2704296"/>
              <a:ext cx="2221804" cy="338554"/>
            </a:xfrm>
            <a:prstGeom prst="rect">
              <a:avLst/>
            </a:prstGeom>
            <a:noFill/>
          </p:spPr>
          <p:txBody>
            <a:bodyPr wrap="square" rtlCol="0">
              <a:spAutoFit/>
            </a:bodyPr>
            <a:lstStyle/>
            <a:p>
              <a:r>
                <a:rPr lang="en-US" sz="1600" b="1" u="sng">
                  <a:solidFill>
                    <a:schemeClr val="accent3"/>
                  </a:solidFill>
                </a:rPr>
                <a:t>Relevant Experience</a:t>
              </a:r>
            </a:p>
          </p:txBody>
        </p:sp>
        <p:sp>
          <p:nvSpPr>
            <p:cNvPr id="23" name="TextBox 22">
              <a:extLst>
                <a:ext uri="{FF2B5EF4-FFF2-40B4-BE49-F238E27FC236}">
                  <a16:creationId xmlns:a16="http://schemas.microsoft.com/office/drawing/2014/main" id="{0EBFD219-6AEB-A945-AC79-15E8B58BE619}"/>
                </a:ext>
              </a:extLst>
            </p:cNvPr>
            <p:cNvSpPr txBox="1"/>
            <p:nvPr/>
          </p:nvSpPr>
          <p:spPr>
            <a:xfrm>
              <a:off x="533031" y="5482802"/>
              <a:ext cx="3445681" cy="738664"/>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accent1"/>
                  </a:solidFill>
                </a:rPr>
                <a:t>Sign Language</a:t>
              </a:r>
            </a:p>
            <a:p>
              <a:pPr marL="285750" indent="-285750">
                <a:buFont typeface="Arial" panose="020B0604020202020204" pitchFamily="34" charset="0"/>
                <a:buChar char="•"/>
              </a:pPr>
              <a:r>
                <a:rPr lang="en-US" sz="1400">
                  <a:solidFill>
                    <a:schemeClr val="accent1"/>
                  </a:solidFill>
                </a:rPr>
                <a:t>Microsoft Excel Proficient</a:t>
              </a:r>
            </a:p>
            <a:p>
              <a:pPr marL="285750" indent="-285750">
                <a:buFont typeface="Arial" panose="020B0604020202020204" pitchFamily="34" charset="0"/>
                <a:buChar char="•"/>
              </a:pPr>
              <a:endParaRPr lang="en-US" sz="1400" i="1">
                <a:solidFill>
                  <a:schemeClr val="accent1"/>
                </a:solidFill>
              </a:endParaRPr>
            </a:p>
          </p:txBody>
        </p:sp>
        <p:sp>
          <p:nvSpPr>
            <p:cNvPr id="24" name="TextBox 23">
              <a:extLst>
                <a:ext uri="{FF2B5EF4-FFF2-40B4-BE49-F238E27FC236}">
                  <a16:creationId xmlns:a16="http://schemas.microsoft.com/office/drawing/2014/main" id="{66169ECC-EF71-AE42-A93E-41FE3B8F6D2E}"/>
                </a:ext>
              </a:extLst>
            </p:cNvPr>
            <p:cNvSpPr txBox="1"/>
            <p:nvPr/>
          </p:nvSpPr>
          <p:spPr>
            <a:xfrm>
              <a:off x="533031" y="5091795"/>
              <a:ext cx="807753" cy="338554"/>
            </a:xfrm>
            <a:prstGeom prst="rect">
              <a:avLst/>
            </a:prstGeom>
            <a:noFill/>
          </p:spPr>
          <p:txBody>
            <a:bodyPr wrap="square" rtlCol="0">
              <a:spAutoFit/>
            </a:bodyPr>
            <a:lstStyle/>
            <a:p>
              <a:r>
                <a:rPr lang="en-US" sz="1600" b="1" u="sng">
                  <a:solidFill>
                    <a:schemeClr val="accent1"/>
                  </a:solidFill>
                </a:rPr>
                <a:t>Skills</a:t>
              </a:r>
              <a:endParaRPr lang="en-US" sz="1400" b="1" u="sng">
                <a:solidFill>
                  <a:schemeClr val="accent1"/>
                </a:solidFill>
              </a:endParaRPr>
            </a:p>
          </p:txBody>
        </p:sp>
      </p:grpSp>
      <p:sp>
        <p:nvSpPr>
          <p:cNvPr id="28" name="TextBox 27">
            <a:extLst>
              <a:ext uri="{FF2B5EF4-FFF2-40B4-BE49-F238E27FC236}">
                <a16:creationId xmlns:a16="http://schemas.microsoft.com/office/drawing/2014/main" id="{A2D7E997-A957-F145-AF95-BEE5F5AAE135}"/>
              </a:ext>
            </a:extLst>
          </p:cNvPr>
          <p:cNvSpPr txBox="1"/>
          <p:nvPr/>
        </p:nvSpPr>
        <p:spPr>
          <a:xfrm>
            <a:off x="5023134" y="922526"/>
            <a:ext cx="1869423" cy="769441"/>
          </a:xfrm>
          <a:prstGeom prst="rect">
            <a:avLst/>
          </a:prstGeom>
          <a:solidFill>
            <a:schemeClr val="accent2"/>
          </a:solidFill>
        </p:spPr>
        <p:txBody>
          <a:bodyPr wrap="none" rtlCol="0">
            <a:spAutoFit/>
          </a:bodyPr>
          <a:lstStyle/>
          <a:p>
            <a:r>
              <a:rPr lang="en-US" sz="4400">
                <a:solidFill>
                  <a:schemeClr val="bg1"/>
                </a:solidFill>
                <a:latin typeface="Impact" panose="020B0806030902050204" pitchFamily="34" charset="0"/>
              </a:rPr>
              <a:t>HEADER</a:t>
            </a:r>
          </a:p>
        </p:txBody>
      </p:sp>
      <p:sp>
        <p:nvSpPr>
          <p:cNvPr id="29" name="TextBox 28">
            <a:extLst>
              <a:ext uri="{FF2B5EF4-FFF2-40B4-BE49-F238E27FC236}">
                <a16:creationId xmlns:a16="http://schemas.microsoft.com/office/drawing/2014/main" id="{BA35CEC3-FB65-E347-9A5E-D08295718A8E}"/>
              </a:ext>
            </a:extLst>
          </p:cNvPr>
          <p:cNvSpPr txBox="1"/>
          <p:nvPr/>
        </p:nvSpPr>
        <p:spPr>
          <a:xfrm>
            <a:off x="5023134" y="2142353"/>
            <a:ext cx="2644570" cy="769441"/>
          </a:xfrm>
          <a:prstGeom prst="rect">
            <a:avLst/>
          </a:prstGeom>
          <a:solidFill>
            <a:schemeClr val="accent5"/>
          </a:solidFill>
        </p:spPr>
        <p:txBody>
          <a:bodyPr wrap="none" rtlCol="0">
            <a:spAutoFit/>
          </a:bodyPr>
          <a:lstStyle/>
          <a:p>
            <a:r>
              <a:rPr lang="en-US" sz="4400">
                <a:solidFill>
                  <a:schemeClr val="bg1"/>
                </a:solidFill>
                <a:latin typeface="Impact" panose="020B0806030902050204" pitchFamily="34" charset="0"/>
              </a:rPr>
              <a:t>EDUCATION</a:t>
            </a:r>
          </a:p>
        </p:txBody>
      </p:sp>
      <p:sp>
        <p:nvSpPr>
          <p:cNvPr id="30" name="TextBox 29">
            <a:extLst>
              <a:ext uri="{FF2B5EF4-FFF2-40B4-BE49-F238E27FC236}">
                <a16:creationId xmlns:a16="http://schemas.microsoft.com/office/drawing/2014/main" id="{F37AA7E1-3EB2-464C-B771-32B65DDDD755}"/>
              </a:ext>
            </a:extLst>
          </p:cNvPr>
          <p:cNvSpPr txBox="1"/>
          <p:nvPr/>
        </p:nvSpPr>
        <p:spPr>
          <a:xfrm>
            <a:off x="5023134" y="3362180"/>
            <a:ext cx="2762295" cy="769441"/>
          </a:xfrm>
          <a:prstGeom prst="rect">
            <a:avLst/>
          </a:prstGeom>
          <a:solidFill>
            <a:schemeClr val="accent3"/>
          </a:solidFill>
        </p:spPr>
        <p:txBody>
          <a:bodyPr wrap="none" rtlCol="0">
            <a:spAutoFit/>
          </a:bodyPr>
          <a:lstStyle/>
          <a:p>
            <a:r>
              <a:rPr lang="en-US" sz="4400">
                <a:solidFill>
                  <a:schemeClr val="bg1"/>
                </a:solidFill>
                <a:latin typeface="Impact" panose="020B0806030902050204" pitchFamily="34" charset="0"/>
              </a:rPr>
              <a:t>EXPERIENCE</a:t>
            </a:r>
          </a:p>
        </p:txBody>
      </p:sp>
      <p:sp>
        <p:nvSpPr>
          <p:cNvPr id="31" name="TextBox 30">
            <a:extLst>
              <a:ext uri="{FF2B5EF4-FFF2-40B4-BE49-F238E27FC236}">
                <a16:creationId xmlns:a16="http://schemas.microsoft.com/office/drawing/2014/main" id="{CBEC4251-7E84-5847-AD56-EEDEDA6880E9}"/>
              </a:ext>
            </a:extLst>
          </p:cNvPr>
          <p:cNvSpPr txBox="1"/>
          <p:nvPr/>
        </p:nvSpPr>
        <p:spPr>
          <a:xfrm>
            <a:off x="5023134" y="4582008"/>
            <a:ext cx="1658787" cy="769441"/>
          </a:xfrm>
          <a:prstGeom prst="rect">
            <a:avLst/>
          </a:prstGeom>
          <a:solidFill>
            <a:schemeClr val="accent1"/>
          </a:solidFill>
        </p:spPr>
        <p:txBody>
          <a:bodyPr wrap="none" rtlCol="0">
            <a:spAutoFit/>
          </a:bodyPr>
          <a:lstStyle/>
          <a:p>
            <a:r>
              <a:rPr lang="en-US" sz="4400">
                <a:solidFill>
                  <a:schemeClr val="bg1"/>
                </a:solidFill>
                <a:latin typeface="Impact" panose="020B0806030902050204" pitchFamily="34" charset="0"/>
              </a:rPr>
              <a:t>SKILLS</a:t>
            </a:r>
          </a:p>
        </p:txBody>
      </p:sp>
      <p:pic>
        <p:nvPicPr>
          <p:cNvPr id="16" name="Audio 1">
            <a:hlinkClick r:id="" action="ppaction://media"/>
            <a:extLst>
              <a:ext uri="{FF2B5EF4-FFF2-40B4-BE49-F238E27FC236}">
                <a16:creationId xmlns:a16="http://schemas.microsoft.com/office/drawing/2014/main" id="{0DD304F0-28BF-6243-89C8-E1090369BA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379722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2" presetClass="entr" presetSubtype="8"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cBhvr additive="base">
                                        <p:cTn id="9" dur="1000" fill="hold"/>
                                        <p:tgtEl>
                                          <p:spTgt spid="28"/>
                                        </p:tgtEl>
                                        <p:attrNameLst>
                                          <p:attrName>ppt_x</p:attrName>
                                        </p:attrNameLst>
                                      </p:cBhvr>
                                      <p:tavLst>
                                        <p:tav tm="0">
                                          <p:val>
                                            <p:strVal val="0-#ppt_w/2"/>
                                          </p:val>
                                        </p:tav>
                                        <p:tav tm="100000">
                                          <p:val>
                                            <p:strVal val="#ppt_x"/>
                                          </p:val>
                                        </p:tav>
                                      </p:tavLst>
                                    </p:anim>
                                    <p:anim calcmode="lin" valueType="num">
                                      <p:cBhvr additive="base">
                                        <p:cTn id="10" dur="1000" fill="hold"/>
                                        <p:tgtEl>
                                          <p:spTgt spid="28"/>
                                        </p:tgtEl>
                                        <p:attrNameLst>
                                          <p:attrName>ppt_y</p:attrName>
                                        </p:attrNameLst>
                                      </p:cBhvr>
                                      <p:tavLst>
                                        <p:tav tm="0">
                                          <p:val>
                                            <p:strVal val="#ppt_y"/>
                                          </p:val>
                                        </p:tav>
                                        <p:tav tm="100000">
                                          <p:val>
                                            <p:strVal val="#ppt_y"/>
                                          </p:val>
                                        </p:tav>
                                      </p:tavLst>
                                    </p:anim>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1000" fill="hold"/>
                                        <p:tgtEl>
                                          <p:spTgt spid="29"/>
                                        </p:tgtEl>
                                        <p:attrNameLst>
                                          <p:attrName>ppt_x</p:attrName>
                                        </p:attrNameLst>
                                      </p:cBhvr>
                                      <p:tavLst>
                                        <p:tav tm="0">
                                          <p:val>
                                            <p:strVal val="0-#ppt_w/2"/>
                                          </p:val>
                                        </p:tav>
                                        <p:tav tm="100000">
                                          <p:val>
                                            <p:strVal val="#ppt_x"/>
                                          </p:val>
                                        </p:tav>
                                      </p:tavLst>
                                    </p:anim>
                                    <p:anim calcmode="lin" valueType="num">
                                      <p:cBhvr additive="base">
                                        <p:cTn id="15" dur="1000" fill="hold"/>
                                        <p:tgtEl>
                                          <p:spTgt spid="29"/>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0-#ppt_w/2"/>
                                          </p:val>
                                        </p:tav>
                                        <p:tav tm="100000">
                                          <p:val>
                                            <p:strVal val="#ppt_x"/>
                                          </p:val>
                                        </p:tav>
                                      </p:tavLst>
                                    </p:anim>
                                    <p:anim calcmode="lin" valueType="num">
                                      <p:cBhvr additive="base">
                                        <p:cTn id="20" dur="1000" fill="hold"/>
                                        <p:tgtEl>
                                          <p:spTgt spid="30"/>
                                        </p:tgtEl>
                                        <p:attrNameLst>
                                          <p:attrName>ppt_y</p:attrName>
                                        </p:attrNameLst>
                                      </p:cBhvr>
                                      <p:tavLst>
                                        <p:tav tm="0">
                                          <p:val>
                                            <p:strVal val="#ppt_y"/>
                                          </p:val>
                                        </p:tav>
                                        <p:tav tm="100000">
                                          <p:val>
                                            <p:strVal val="#ppt_y"/>
                                          </p:val>
                                        </p:tav>
                                      </p:tavLst>
                                    </p:anim>
                                  </p:childTnLst>
                                </p:cTn>
                              </p:par>
                            </p:childTnLst>
                          </p:cTn>
                        </p:par>
                        <p:par>
                          <p:cTn id="21" fill="hold">
                            <p:stCondLst>
                              <p:cond delay="3000"/>
                            </p:stCondLst>
                            <p:childTnLst>
                              <p:par>
                                <p:cTn id="22" presetID="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0-#ppt_w/2"/>
                                          </p:val>
                                        </p:tav>
                                        <p:tav tm="100000">
                                          <p:val>
                                            <p:strVal val="#ppt_x"/>
                                          </p:val>
                                        </p:tav>
                                      </p:tavLst>
                                    </p:anim>
                                    <p:anim calcmode="lin" valueType="num">
                                      <p:cBhvr additive="base">
                                        <p:cTn id="25"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6"/>
                </p:tgtEl>
              </p:cMediaNode>
            </p:audio>
          </p:childTnLst>
        </p:cTn>
      </p:par>
    </p:tnLst>
    <p:bldLst>
      <p:bldP spid="28" grpId="0" animBg="1"/>
      <p:bldP spid="29" grpId="0" animBg="1"/>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F932FE-E3C9-934F-B702-D2879000EB1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044681" y="-321969"/>
            <a:ext cx="5161152" cy="7179969"/>
          </a:xfrm>
          <a:prstGeom prst="rect">
            <a:avLst/>
          </a:prstGeom>
        </p:spPr>
      </p:pic>
      <p:sp>
        <p:nvSpPr>
          <p:cNvPr id="2" name="Title 1">
            <a:extLst>
              <a:ext uri="{FF2B5EF4-FFF2-40B4-BE49-F238E27FC236}">
                <a16:creationId xmlns:a16="http://schemas.microsoft.com/office/drawing/2014/main" id="{31717EF7-7B87-824C-B3B8-98BE81EB6CE5}"/>
              </a:ext>
            </a:extLst>
          </p:cNvPr>
          <p:cNvSpPr>
            <a:spLocks noGrp="1"/>
          </p:cNvSpPr>
          <p:nvPr>
            <p:ph type="title"/>
          </p:nvPr>
        </p:nvSpPr>
        <p:spPr/>
        <p:txBody>
          <a:bodyPr/>
          <a:lstStyle/>
          <a:p>
            <a:r>
              <a:rPr lang="en-US">
                <a:solidFill>
                  <a:schemeClr val="accent2"/>
                </a:solidFill>
              </a:rPr>
              <a:t>Header</a:t>
            </a:r>
          </a:p>
        </p:txBody>
      </p:sp>
      <p:sp>
        <p:nvSpPr>
          <p:cNvPr id="3" name="Content Placeholder 2">
            <a:extLst>
              <a:ext uri="{FF2B5EF4-FFF2-40B4-BE49-F238E27FC236}">
                <a16:creationId xmlns:a16="http://schemas.microsoft.com/office/drawing/2014/main" id="{C87A8A97-6AC9-FA42-A30C-6904EB59D421}"/>
              </a:ext>
            </a:extLst>
          </p:cNvPr>
          <p:cNvSpPr>
            <a:spLocks noGrp="1"/>
          </p:cNvSpPr>
          <p:nvPr>
            <p:ph idx="1"/>
          </p:nvPr>
        </p:nvSpPr>
        <p:spPr>
          <a:xfrm>
            <a:off x="838200" y="1825625"/>
            <a:ext cx="10515600" cy="3992079"/>
          </a:xfrm>
        </p:spPr>
        <p:txBody>
          <a:bodyPr/>
          <a:lstStyle/>
          <a:p>
            <a:r>
              <a:rPr lang="en-US" sz="2400"/>
              <a:t>Full Name</a:t>
            </a:r>
          </a:p>
          <a:p>
            <a:r>
              <a:rPr lang="en-US" sz="2400"/>
              <a:t>Phone number</a:t>
            </a:r>
          </a:p>
          <a:p>
            <a:r>
              <a:rPr lang="en-US" sz="2400" i="1">
                <a:solidFill>
                  <a:schemeClr val="tx2"/>
                </a:solidFill>
              </a:rPr>
              <a:t>Professional</a:t>
            </a:r>
            <a:r>
              <a:rPr lang="en-US" sz="2400"/>
              <a:t> Email Address</a:t>
            </a:r>
          </a:p>
          <a:p>
            <a:r>
              <a:rPr lang="en-US" sz="2400"/>
              <a:t>Address (optional)</a:t>
            </a:r>
          </a:p>
          <a:p>
            <a:pPr lvl="1"/>
            <a:r>
              <a:rPr lang="en-US" sz="2000"/>
              <a:t>Permanent and/or local</a:t>
            </a:r>
          </a:p>
          <a:p>
            <a:pPr lvl="1"/>
            <a:r>
              <a:rPr lang="en-US" sz="2000"/>
              <a:t>Or location (city, state)</a:t>
            </a:r>
          </a:p>
          <a:p>
            <a:r>
              <a:rPr lang="en-US" sz="2400"/>
              <a:t>Personal Website or LinkedIn (optional)</a:t>
            </a:r>
          </a:p>
          <a:p>
            <a:pPr lvl="1"/>
            <a:r>
              <a:rPr lang="en-US" sz="2000"/>
              <a:t>Remove hyperlink (</a:t>
            </a:r>
            <a:r>
              <a:rPr lang="en-US" sz="2000">
                <a:solidFill>
                  <a:schemeClr val="accent5"/>
                </a:solidFill>
              </a:rPr>
              <a:t>blue font </a:t>
            </a:r>
            <a:r>
              <a:rPr lang="en-US" sz="2000"/>
              <a:t>and </a:t>
            </a:r>
            <a:r>
              <a:rPr lang="en-US" sz="2000" u="sng"/>
              <a:t>underline</a:t>
            </a:r>
            <a:r>
              <a:rPr lang="en-US" sz="2000"/>
              <a:t>)</a:t>
            </a:r>
          </a:p>
        </p:txBody>
      </p:sp>
      <p:sp>
        <p:nvSpPr>
          <p:cNvPr id="6" name="TextBox 5">
            <a:extLst>
              <a:ext uri="{FF2B5EF4-FFF2-40B4-BE49-F238E27FC236}">
                <a16:creationId xmlns:a16="http://schemas.microsoft.com/office/drawing/2014/main" id="{BDE45A82-6D05-2049-B313-45581731FC4A}"/>
              </a:ext>
            </a:extLst>
          </p:cNvPr>
          <p:cNvSpPr txBox="1"/>
          <p:nvPr/>
        </p:nvSpPr>
        <p:spPr>
          <a:xfrm>
            <a:off x="8103616" y="585836"/>
            <a:ext cx="3183885" cy="523220"/>
          </a:xfrm>
          <a:prstGeom prst="rect">
            <a:avLst/>
          </a:prstGeom>
          <a:noFill/>
        </p:spPr>
        <p:txBody>
          <a:bodyPr wrap="none" rtlCol="0">
            <a:spAutoFit/>
          </a:bodyPr>
          <a:lstStyle/>
          <a:p>
            <a:r>
              <a:rPr lang="en-US" sz="2800" b="1">
                <a:solidFill>
                  <a:schemeClr val="accent2"/>
                </a:solidFill>
              </a:rPr>
              <a:t>Cocky Gamecock</a:t>
            </a:r>
          </a:p>
        </p:txBody>
      </p:sp>
      <p:sp>
        <p:nvSpPr>
          <p:cNvPr id="10" name="TextBox 9">
            <a:extLst>
              <a:ext uri="{FF2B5EF4-FFF2-40B4-BE49-F238E27FC236}">
                <a16:creationId xmlns:a16="http://schemas.microsoft.com/office/drawing/2014/main" id="{EDF800CD-20AC-D849-9AAD-BA3E23146C09}"/>
              </a:ext>
            </a:extLst>
          </p:cNvPr>
          <p:cNvSpPr txBox="1"/>
          <p:nvPr/>
        </p:nvSpPr>
        <p:spPr>
          <a:xfrm>
            <a:off x="8530816" y="1109056"/>
            <a:ext cx="2329484" cy="923330"/>
          </a:xfrm>
          <a:prstGeom prst="rect">
            <a:avLst/>
          </a:prstGeom>
          <a:noFill/>
        </p:spPr>
        <p:txBody>
          <a:bodyPr wrap="none" rtlCol="0">
            <a:spAutoFit/>
          </a:bodyPr>
          <a:lstStyle/>
          <a:p>
            <a:pPr algn="ctr"/>
            <a:r>
              <a:rPr lang="en-US">
                <a:solidFill>
                  <a:schemeClr val="accent2"/>
                </a:solidFill>
              </a:rPr>
              <a:t>Columbia, SC</a:t>
            </a:r>
          </a:p>
          <a:p>
            <a:pPr algn="ctr"/>
            <a:r>
              <a:rPr lang="en-US">
                <a:solidFill>
                  <a:schemeClr val="accent2"/>
                </a:solidFill>
              </a:rPr>
              <a:t>803-777-1801</a:t>
            </a:r>
          </a:p>
          <a:p>
            <a:pPr algn="ctr"/>
            <a:r>
              <a:rPr lang="en-US" err="1">
                <a:solidFill>
                  <a:schemeClr val="accent2"/>
                </a:solidFill>
              </a:rPr>
              <a:t>c.gamecock@sc.edu</a:t>
            </a:r>
            <a:endParaRPr lang="en-US">
              <a:solidFill>
                <a:schemeClr val="accent2"/>
              </a:solidFill>
            </a:endParaRPr>
          </a:p>
        </p:txBody>
      </p:sp>
      <p:pic>
        <p:nvPicPr>
          <p:cNvPr id="4" name="Picture 3">
            <a:extLst>
              <a:ext uri="{FF2B5EF4-FFF2-40B4-BE49-F238E27FC236}">
                <a16:creationId xmlns:a16="http://schemas.microsoft.com/office/drawing/2014/main" id="{B26065D4-387A-EE4E-B510-4238D902049B}"/>
              </a:ext>
            </a:extLst>
          </p:cNvPr>
          <p:cNvPicPr>
            <a:picLocks noChangeAspect="1"/>
          </p:cNvPicPr>
          <p:nvPr/>
        </p:nvPicPr>
        <p:blipFill>
          <a:blip r:embed="rId7"/>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5642D281-A750-9442-A9DD-45F2E80127D4}"/>
              </a:ext>
            </a:extLst>
          </p:cNvPr>
          <p:cNvPicPr>
            <a:picLocks noChangeAspect="1"/>
          </p:cNvPicPr>
          <p:nvPr/>
        </p:nvPicPr>
        <p:blipFill>
          <a:blip r:embed="rId8"/>
          <a:stretch>
            <a:fillRect/>
          </a:stretch>
        </p:blipFill>
        <p:spPr>
          <a:xfrm rot="5400000">
            <a:off x="2817222" y="570706"/>
            <a:ext cx="914400" cy="914400"/>
          </a:xfrm>
          <a:prstGeom prst="rect">
            <a:avLst/>
          </a:prstGeom>
        </p:spPr>
      </p:pic>
      <p:pic>
        <p:nvPicPr>
          <p:cNvPr id="9" name="Audio 4">
            <a:hlinkClick r:id="" action="ppaction://media"/>
            <a:extLst>
              <a:ext uri="{FF2B5EF4-FFF2-40B4-BE49-F238E27FC236}">
                <a16:creationId xmlns:a16="http://schemas.microsoft.com/office/drawing/2014/main" id="{8460E06E-D332-2346-88A1-3F7FFF6B46A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04024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1"/>
                            </p:stCondLst>
                            <p:childTnLst>
                              <p:par>
                                <p:cTn id="8" presetID="49" presetClass="entr" presetSubtype="0" decel="10000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 calcmode="lin" valueType="num">
                                      <p:cBhvr>
                                        <p:cTn id="12" dur="500" fill="hold"/>
                                        <p:tgtEl>
                                          <p:spTgt spid="12"/>
                                        </p:tgtEl>
                                        <p:attrNameLst>
                                          <p:attrName>style.rotation</p:attrName>
                                        </p:attrNameLst>
                                      </p:cBhvr>
                                      <p:tavLst>
                                        <p:tav tm="0">
                                          <p:val>
                                            <p:fltVal val="360"/>
                                          </p:val>
                                        </p:tav>
                                        <p:tav tm="100000">
                                          <p:val>
                                            <p:fltVal val="0"/>
                                          </p:val>
                                        </p:tav>
                                      </p:tavLst>
                                    </p:anim>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695F23-ABC4-9B4D-98BA-65C596D160D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16497" y1="82396" x2="16497" y2="82396"/>
                        <a14:backgroundMark x1="18537" y1="82274" x2="18537" y2="82274"/>
                        <a14:backgroundMark x1="16837" y1="82152" x2="16837" y2="82152"/>
                        <a14:backgroundMark x1="21939" y1="82152" x2="21939" y2="82152"/>
                      </a14:backgroundRemoval>
                    </a14:imgEffect>
                  </a14:imgLayer>
                </a14:imgProps>
              </a:ext>
            </a:extLst>
          </a:blip>
          <a:stretch>
            <a:fillRect/>
          </a:stretch>
        </p:blipFill>
        <p:spPr>
          <a:xfrm>
            <a:off x="7129478" y="-321969"/>
            <a:ext cx="5161152" cy="7179969"/>
          </a:xfrm>
          <a:prstGeom prst="rect">
            <a:avLst/>
          </a:prstGeom>
        </p:spPr>
      </p:pic>
      <p:sp>
        <p:nvSpPr>
          <p:cNvPr id="2" name="Title 1">
            <a:extLst>
              <a:ext uri="{FF2B5EF4-FFF2-40B4-BE49-F238E27FC236}">
                <a16:creationId xmlns:a16="http://schemas.microsoft.com/office/drawing/2014/main" id="{31717EF7-7B87-824C-B3B8-98BE81EB6CE5}"/>
              </a:ext>
            </a:extLst>
          </p:cNvPr>
          <p:cNvSpPr>
            <a:spLocks noGrp="1"/>
          </p:cNvSpPr>
          <p:nvPr>
            <p:ph type="title"/>
          </p:nvPr>
        </p:nvSpPr>
        <p:spPr>
          <a:xfrm>
            <a:off x="838200" y="365125"/>
            <a:ext cx="10515600" cy="1325563"/>
          </a:xfrm>
        </p:spPr>
        <p:txBody>
          <a:bodyPr/>
          <a:lstStyle/>
          <a:p>
            <a:r>
              <a:rPr lang="en-US">
                <a:solidFill>
                  <a:schemeClr val="accent5"/>
                </a:solidFill>
              </a:rPr>
              <a:t>Education</a:t>
            </a:r>
          </a:p>
        </p:txBody>
      </p:sp>
      <p:sp>
        <p:nvSpPr>
          <p:cNvPr id="3" name="Content Placeholder 2">
            <a:extLst>
              <a:ext uri="{FF2B5EF4-FFF2-40B4-BE49-F238E27FC236}">
                <a16:creationId xmlns:a16="http://schemas.microsoft.com/office/drawing/2014/main" id="{C87A8A97-6AC9-FA42-A30C-6904EB59D421}"/>
              </a:ext>
            </a:extLst>
          </p:cNvPr>
          <p:cNvSpPr>
            <a:spLocks noGrp="1"/>
          </p:cNvSpPr>
          <p:nvPr>
            <p:ph idx="1"/>
          </p:nvPr>
        </p:nvSpPr>
        <p:spPr>
          <a:xfrm>
            <a:off x="838200" y="1576910"/>
            <a:ext cx="6994030" cy="4823889"/>
          </a:xfrm>
        </p:spPr>
        <p:txBody>
          <a:bodyPr>
            <a:normAutofit fontScale="92500" lnSpcReduction="20000"/>
          </a:bodyPr>
          <a:lstStyle/>
          <a:p>
            <a:pPr marL="285750" indent="-285750"/>
            <a:r>
              <a:rPr lang="en-US" sz="2600" b="1">
                <a:latin typeface="Arial" panose="020B0604020202020204" pitchFamily="34" charset="0"/>
                <a:cs typeface="Arial" panose="020B0604020202020204" pitchFamily="34" charset="0"/>
              </a:rPr>
              <a:t>Name of the school or university</a:t>
            </a:r>
            <a:endParaRPr lang="en-US" sz="2600">
              <a:latin typeface="Arial" panose="020B0604020202020204" pitchFamily="34" charset="0"/>
              <a:cs typeface="Arial" panose="020B0604020202020204" pitchFamily="34" charset="0"/>
            </a:endParaRPr>
          </a:p>
          <a:p>
            <a:pPr marL="742950" lvl="1" indent="-285750"/>
            <a:r>
              <a:rPr lang="en-US" sz="2200">
                <a:latin typeface="Arial" panose="020B0604020202020204" pitchFamily="34" charset="0"/>
                <a:cs typeface="Arial" panose="020B0604020202020204" pitchFamily="34" charset="0"/>
              </a:rPr>
              <a:t>Reverse chronological order if more than one school</a:t>
            </a:r>
          </a:p>
          <a:p>
            <a:pPr marL="742950" lvl="1" indent="-285750"/>
            <a:r>
              <a:rPr lang="en-US" sz="2200" b="1">
                <a:latin typeface="Arial" panose="020B0604020202020204" pitchFamily="34" charset="0"/>
                <a:cs typeface="Arial" panose="020B0604020202020204" pitchFamily="34" charset="0"/>
              </a:rPr>
              <a:t>City and state </a:t>
            </a:r>
            <a:r>
              <a:rPr lang="en-US" sz="2200">
                <a:latin typeface="Arial" panose="020B0604020202020204" pitchFamily="34" charset="0"/>
                <a:cs typeface="Arial" panose="020B0604020202020204" pitchFamily="34" charset="0"/>
              </a:rPr>
              <a:t>in which the school is located</a:t>
            </a:r>
          </a:p>
          <a:p>
            <a:pPr marL="742950" lvl="1" indent="-285750"/>
            <a:r>
              <a:rPr lang="en-US" sz="2200" b="1">
                <a:latin typeface="Arial" panose="020B0604020202020204" pitchFamily="34" charset="0"/>
                <a:cs typeface="Arial" panose="020B0604020202020204" pitchFamily="34" charset="0"/>
              </a:rPr>
              <a:t>Expected graduation date</a:t>
            </a:r>
            <a:r>
              <a:rPr lang="en-US" sz="2200">
                <a:latin typeface="Arial" panose="020B0604020202020204" pitchFamily="34" charset="0"/>
                <a:cs typeface="Arial" panose="020B0604020202020204" pitchFamily="34" charset="0"/>
              </a:rPr>
              <a:t> (Month Year)</a:t>
            </a:r>
          </a:p>
          <a:p>
            <a:pPr marL="742950" lvl="1" indent="-285750"/>
            <a:r>
              <a:rPr lang="en-US" sz="2200" b="1">
                <a:latin typeface="Arial" panose="020B0604020202020204" pitchFamily="34" charset="0"/>
                <a:cs typeface="Arial" panose="020B0604020202020204" pitchFamily="34" charset="0"/>
              </a:rPr>
              <a:t>Degree</a:t>
            </a:r>
            <a:r>
              <a:rPr lang="en-US" sz="2200">
                <a:latin typeface="Arial" panose="020B0604020202020204" pitchFamily="34" charset="0"/>
                <a:cs typeface="Arial" panose="020B0604020202020204" pitchFamily="34" charset="0"/>
              </a:rPr>
              <a:t> (Bachelor of…)</a:t>
            </a:r>
          </a:p>
          <a:p>
            <a:pPr marL="742950" lvl="1" indent="-285750"/>
            <a:r>
              <a:rPr lang="en-US" sz="2200" b="1">
                <a:latin typeface="Arial" panose="020B0604020202020204" pitchFamily="34" charset="0"/>
                <a:cs typeface="Arial" panose="020B0604020202020204" pitchFamily="34" charset="0"/>
              </a:rPr>
              <a:t>Major, minor, concentration or specialization</a:t>
            </a:r>
          </a:p>
          <a:p>
            <a:pPr marL="742950" lvl="1" indent="-285750"/>
            <a:r>
              <a:rPr lang="en-US" sz="2200" b="1">
                <a:latin typeface="Arial" panose="020B0604020202020204" pitchFamily="34" charset="0"/>
                <a:cs typeface="Arial" panose="020B0604020202020204" pitchFamily="34" charset="0"/>
              </a:rPr>
              <a:t>GPA</a:t>
            </a:r>
            <a:r>
              <a:rPr lang="en-US" sz="2200">
                <a:latin typeface="Arial" panose="020B0604020202020204" pitchFamily="34" charset="0"/>
                <a:cs typeface="Arial" panose="020B0604020202020204" pitchFamily="34" charset="0"/>
              </a:rPr>
              <a:t> if above a 3.0 (cumulative or major)</a:t>
            </a:r>
          </a:p>
          <a:p>
            <a:pPr marL="457200" lvl="1" indent="0">
              <a:buNone/>
            </a:pPr>
            <a:endParaRPr lang="en-US" sz="2200">
              <a:latin typeface="Arial" panose="020B0604020202020204" pitchFamily="34" charset="0"/>
              <a:cs typeface="Arial" panose="020B0604020202020204" pitchFamily="34" charset="0"/>
            </a:endParaRPr>
          </a:p>
          <a:p>
            <a:pPr marL="285750" indent="-285750"/>
            <a:r>
              <a:rPr lang="en-US" sz="2600" b="1">
                <a:latin typeface="Arial" panose="020B0604020202020204" pitchFamily="34" charset="0"/>
                <a:cs typeface="Arial" panose="020B0604020202020204" pitchFamily="34" charset="0"/>
              </a:rPr>
              <a:t>Awards/Honors/Scholarships</a:t>
            </a:r>
            <a:r>
              <a:rPr lang="en-US" sz="2600">
                <a:latin typeface="Arial" panose="020B0604020202020204" pitchFamily="34" charset="0"/>
                <a:cs typeface="Arial" panose="020B0604020202020204" pitchFamily="34" charset="0"/>
              </a:rPr>
              <a:t> </a:t>
            </a:r>
          </a:p>
          <a:p>
            <a:pPr marL="742950" lvl="1" indent="-285750"/>
            <a:r>
              <a:rPr lang="en-US" sz="2200">
                <a:latin typeface="Arial" panose="020B0604020202020204" pitchFamily="34" charset="0"/>
                <a:cs typeface="Arial" panose="020B0604020202020204" pitchFamily="34" charset="0"/>
              </a:rPr>
              <a:t>Consider a separate section if more than 3</a:t>
            </a:r>
          </a:p>
          <a:p>
            <a:pPr marL="742950" lvl="1" indent="-285750"/>
            <a:r>
              <a:rPr lang="en-US" sz="2200">
                <a:latin typeface="Arial" panose="020B0604020202020204" pitchFamily="34" charset="0"/>
                <a:cs typeface="Arial" panose="020B0604020202020204" pitchFamily="34" charset="0"/>
              </a:rPr>
              <a:t>Dean’s List, President’s List, Scholarship Programs, </a:t>
            </a:r>
          </a:p>
          <a:p>
            <a:pPr marL="457200" lvl="1" indent="0">
              <a:buNone/>
            </a:pPr>
            <a:r>
              <a:rPr lang="en-US" sz="2200">
                <a:latin typeface="Arial" panose="020B0604020202020204" pitchFamily="34" charset="0"/>
                <a:cs typeface="Arial" panose="020B0604020202020204" pitchFamily="34" charset="0"/>
              </a:rPr>
              <a:t>	Honors College, Capstone Scholars</a:t>
            </a:r>
          </a:p>
          <a:p>
            <a:pPr marL="457200" lvl="1" indent="0">
              <a:buNone/>
            </a:pPr>
            <a:endParaRPr lang="en-US" sz="2200">
              <a:latin typeface="Arial" panose="020B0604020202020204" pitchFamily="34" charset="0"/>
              <a:cs typeface="Arial" panose="020B0604020202020204" pitchFamily="34" charset="0"/>
            </a:endParaRPr>
          </a:p>
          <a:p>
            <a:pPr marL="285750" indent="-285750"/>
            <a:r>
              <a:rPr lang="en-US" sz="2600" b="1">
                <a:latin typeface="Arial" panose="020B0604020202020204" pitchFamily="34" charset="0"/>
                <a:cs typeface="Arial" panose="020B0604020202020204" pitchFamily="34" charset="0"/>
              </a:rPr>
              <a:t>Study abroad experiences</a:t>
            </a:r>
          </a:p>
          <a:p>
            <a:pPr marL="285750" indent="-285750"/>
            <a:r>
              <a:rPr lang="en-US" sz="2600" b="1">
                <a:latin typeface="Arial" panose="020B0604020202020204" pitchFamily="34" charset="0"/>
                <a:cs typeface="Arial" panose="020B0604020202020204" pitchFamily="34" charset="0"/>
              </a:rPr>
              <a:t>Relevant coursework</a:t>
            </a:r>
          </a:p>
          <a:p>
            <a:pPr marL="285750" indent="-285750"/>
            <a:endParaRPr lang="en-US">
              <a:latin typeface="Arial" panose="020B0604020202020204" pitchFamily="34" charset="0"/>
              <a:cs typeface="Arial" panose="020B0604020202020204" pitchFamily="34" charset="0"/>
            </a:endParaRPr>
          </a:p>
          <a:p>
            <a:pPr lvl="1"/>
            <a:endParaRPr lang="en-US"/>
          </a:p>
        </p:txBody>
      </p:sp>
      <p:sp>
        <p:nvSpPr>
          <p:cNvPr id="9" name="TextBox 8">
            <a:extLst>
              <a:ext uri="{FF2B5EF4-FFF2-40B4-BE49-F238E27FC236}">
                <a16:creationId xmlns:a16="http://schemas.microsoft.com/office/drawing/2014/main" id="{2507E182-3F32-484D-9F0D-23442918BE8E}"/>
              </a:ext>
            </a:extLst>
          </p:cNvPr>
          <p:cNvSpPr txBox="1"/>
          <p:nvPr/>
        </p:nvSpPr>
        <p:spPr>
          <a:xfrm>
            <a:off x="7987214" y="1576910"/>
            <a:ext cx="3445681" cy="584775"/>
          </a:xfrm>
          <a:prstGeom prst="rect">
            <a:avLst/>
          </a:prstGeom>
          <a:noFill/>
        </p:spPr>
        <p:txBody>
          <a:bodyPr wrap="square" rtlCol="0">
            <a:spAutoFit/>
          </a:bodyPr>
          <a:lstStyle/>
          <a:p>
            <a:r>
              <a:rPr lang="en-US" sz="1600" b="1">
                <a:solidFill>
                  <a:schemeClr val="accent5"/>
                </a:solidFill>
              </a:rPr>
              <a:t>University of South Carolina</a:t>
            </a:r>
          </a:p>
          <a:p>
            <a:r>
              <a:rPr lang="en-US" sz="1600" b="1">
                <a:solidFill>
                  <a:schemeClr val="accent5"/>
                </a:solidFill>
              </a:rPr>
              <a:t>- Columbia</a:t>
            </a:r>
          </a:p>
        </p:txBody>
      </p:sp>
      <p:sp>
        <p:nvSpPr>
          <p:cNvPr id="11" name="TextBox 10">
            <a:extLst>
              <a:ext uri="{FF2B5EF4-FFF2-40B4-BE49-F238E27FC236}">
                <a16:creationId xmlns:a16="http://schemas.microsoft.com/office/drawing/2014/main" id="{7867079B-CFE3-034D-B554-CFA9E21AD714}"/>
              </a:ext>
            </a:extLst>
          </p:cNvPr>
          <p:cNvSpPr txBox="1"/>
          <p:nvPr/>
        </p:nvSpPr>
        <p:spPr>
          <a:xfrm>
            <a:off x="7987214" y="2046911"/>
            <a:ext cx="3600665" cy="1221104"/>
          </a:xfrm>
          <a:prstGeom prst="rect">
            <a:avLst/>
          </a:prstGeom>
          <a:noFill/>
        </p:spPr>
        <p:txBody>
          <a:bodyPr wrap="square" rtlCol="0">
            <a:spAutoFit/>
          </a:bodyPr>
          <a:lstStyle/>
          <a:p>
            <a:pPr>
              <a:lnSpc>
                <a:spcPct val="150000"/>
              </a:lnSpc>
            </a:pPr>
            <a:r>
              <a:rPr lang="en-US" sz="1700">
                <a:solidFill>
                  <a:schemeClr val="accent5"/>
                </a:solidFill>
              </a:rPr>
              <a:t>Columbia, SC               May 2021</a:t>
            </a:r>
          </a:p>
          <a:p>
            <a:pPr>
              <a:lnSpc>
                <a:spcPct val="150000"/>
              </a:lnSpc>
            </a:pPr>
            <a:r>
              <a:rPr lang="en-US" sz="1700">
                <a:solidFill>
                  <a:schemeClr val="accent5"/>
                </a:solidFill>
              </a:rPr>
              <a:t>Bachelor of ____ in ________</a:t>
            </a:r>
          </a:p>
          <a:p>
            <a:pPr>
              <a:lnSpc>
                <a:spcPct val="150000"/>
              </a:lnSpc>
            </a:pPr>
            <a:r>
              <a:rPr lang="en-US" sz="1700">
                <a:solidFill>
                  <a:schemeClr val="accent5"/>
                </a:solidFill>
              </a:rPr>
              <a:t>Minor: ______               GPA: 3.4</a:t>
            </a:r>
          </a:p>
        </p:txBody>
      </p:sp>
      <p:sp>
        <p:nvSpPr>
          <p:cNvPr id="12" name="TextBox 11">
            <a:extLst>
              <a:ext uri="{FF2B5EF4-FFF2-40B4-BE49-F238E27FC236}">
                <a16:creationId xmlns:a16="http://schemas.microsoft.com/office/drawing/2014/main" id="{5A9E85CC-0377-2340-B20E-96E8170A31FB}"/>
              </a:ext>
            </a:extLst>
          </p:cNvPr>
          <p:cNvSpPr txBox="1"/>
          <p:nvPr/>
        </p:nvSpPr>
        <p:spPr>
          <a:xfrm>
            <a:off x="7961475" y="989855"/>
            <a:ext cx="1922321" cy="523220"/>
          </a:xfrm>
          <a:prstGeom prst="rect">
            <a:avLst/>
          </a:prstGeom>
          <a:noFill/>
        </p:spPr>
        <p:txBody>
          <a:bodyPr wrap="none" rtlCol="0">
            <a:spAutoFit/>
          </a:bodyPr>
          <a:lstStyle/>
          <a:p>
            <a:r>
              <a:rPr lang="en-US" sz="2800" b="1">
                <a:solidFill>
                  <a:schemeClr val="accent5"/>
                </a:solidFill>
              </a:rPr>
              <a:t>Education</a:t>
            </a:r>
          </a:p>
        </p:txBody>
      </p:sp>
      <p:pic>
        <p:nvPicPr>
          <p:cNvPr id="15" name="Picture 14" descr="A close up of a sign&#10;&#10;Description automatically generated">
            <a:extLst>
              <a:ext uri="{FF2B5EF4-FFF2-40B4-BE49-F238E27FC236}">
                <a16:creationId xmlns:a16="http://schemas.microsoft.com/office/drawing/2014/main" id="{3DE70B3C-DDC1-B148-8F83-B314B4E5F815}"/>
              </a:ext>
            </a:extLst>
          </p:cNvPr>
          <p:cNvPicPr>
            <a:picLocks noChangeAspect="1"/>
          </p:cNvPicPr>
          <p:nvPr/>
        </p:nvPicPr>
        <p:blipFill>
          <a:blip r:embed="rId7"/>
          <a:stretch>
            <a:fillRect/>
          </a:stretch>
        </p:blipFill>
        <p:spPr>
          <a:xfrm>
            <a:off x="3298039" y="285218"/>
            <a:ext cx="1371600" cy="1371600"/>
          </a:xfrm>
          <a:prstGeom prst="rect">
            <a:avLst/>
          </a:prstGeom>
        </p:spPr>
      </p:pic>
      <p:pic>
        <p:nvPicPr>
          <p:cNvPr id="13" name="Audio 6">
            <a:hlinkClick r:id="" action="ppaction://media"/>
            <a:extLst>
              <a:ext uri="{FF2B5EF4-FFF2-40B4-BE49-F238E27FC236}">
                <a16:creationId xmlns:a16="http://schemas.microsoft.com/office/drawing/2014/main" id="{1D9D7CBA-7436-1346-A593-52CEE0A299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208598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1"/>
                            </p:stCondLst>
                            <p:childTnLst>
                              <p:par>
                                <p:cTn id="8" presetID="49" presetClass="entr" presetSubtype="0" decel="10000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 calcmode="lin" valueType="num">
                                      <p:cBhvr>
                                        <p:cTn id="12" dur="500" fill="hold"/>
                                        <p:tgtEl>
                                          <p:spTgt spid="15"/>
                                        </p:tgtEl>
                                        <p:attrNameLst>
                                          <p:attrName>style.rotation</p:attrName>
                                        </p:attrNameLst>
                                      </p:cBhvr>
                                      <p:tavLst>
                                        <p:tav tm="0">
                                          <p:val>
                                            <p:fltVal val="360"/>
                                          </p:val>
                                        </p:tav>
                                        <p:tav tm="100000">
                                          <p:val>
                                            <p:fltVal val="0"/>
                                          </p:val>
                                        </p:tav>
                                      </p:tavLst>
                                    </p:anim>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UofSC Simple Theme">
  <a:themeElements>
    <a:clrScheme name="Custom 1">
      <a:dk1>
        <a:srgbClr val="000000"/>
      </a:dk1>
      <a:lt1>
        <a:srgbClr val="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fSC_PPT_Unified_Wide" id="{790933B2-0C32-0348-9D24-A0264B7A0CC5}" vid="{FC5AFAEA-2076-5443-9A1D-6CBB305484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3321</Words>
  <Application>Microsoft Office PowerPoint</Application>
  <PresentationFormat>Widescreen</PresentationFormat>
  <Paragraphs>256</Paragraphs>
  <Slides>18</Slides>
  <Notes>18</Notes>
  <HiddenSlides>0</HiddenSlides>
  <MMClips>18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(body)</vt:lpstr>
      <vt:lpstr>Calibri</vt:lpstr>
      <vt:lpstr>Courier New</vt:lpstr>
      <vt:lpstr>Georgia</vt:lpstr>
      <vt:lpstr>Gotham Book</vt:lpstr>
      <vt:lpstr>Impact</vt:lpstr>
      <vt:lpstr>Times</vt:lpstr>
      <vt:lpstr>Times New Roman</vt:lpstr>
      <vt:lpstr>UofSC Simple Theme</vt:lpstr>
      <vt:lpstr>Your Resume</vt:lpstr>
      <vt:lpstr>PowerPoint Presentation</vt:lpstr>
      <vt:lpstr>PowerPoint Presentation</vt:lpstr>
      <vt:lpstr>What is a resume?</vt:lpstr>
      <vt:lpstr>Resume to Interview</vt:lpstr>
      <vt:lpstr>Resume appearance</vt:lpstr>
      <vt:lpstr>PowerPoint Presentation</vt:lpstr>
      <vt:lpstr>Header</vt:lpstr>
      <vt:lpstr>Education</vt:lpstr>
      <vt:lpstr>Experience</vt:lpstr>
      <vt:lpstr>Experience</vt:lpstr>
      <vt:lpstr>Skills</vt:lpstr>
      <vt:lpstr>Optional Sections</vt:lpstr>
      <vt:lpstr>Optional Sections</vt:lpstr>
      <vt:lpstr>PowerPoint Presentation</vt:lpstr>
      <vt:lpstr>PowerPoint Presentation</vt:lpstr>
      <vt:lpstr>PowerPoint Presentation</vt:lpstr>
      <vt:lpstr>Connect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Resume</dc:title>
  <dc:creator>STURMER, MARIA P</dc:creator>
  <cp:lastModifiedBy>ASBURY, TARYN</cp:lastModifiedBy>
  <cp:revision>3</cp:revision>
  <dcterms:created xsi:type="dcterms:W3CDTF">2020-07-13T18:54:49Z</dcterms:created>
  <dcterms:modified xsi:type="dcterms:W3CDTF">2021-02-08T15:36:39Z</dcterms:modified>
</cp:coreProperties>
</file>